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1.png" ContentType="image/png"/>
  <Override PartName="/ppt/media/image11.png" ContentType="image/png"/>
  <Override PartName="/ppt/media/image46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1.jpeg" ContentType="image/jpeg"/>
  <Override PartName="/ppt/media/image10.png" ContentType="image/png"/>
  <Override PartName="/ppt/media/image39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14.jpeg" ContentType="image/jpe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6" descr="Immagine che contiene testo, elettronico, circuito&#10;&#10;Descrizione generata automaticamente"/>
          <p:cNvPicPr/>
          <p:nvPr/>
        </p:nvPicPr>
        <p:blipFill>
          <a:blip r:embed="rId1"/>
          <a:stretch/>
        </p:blipFill>
        <p:spPr>
          <a:xfrm>
            <a:off x="1795320" y="3100680"/>
            <a:ext cx="2347560" cy="2329560"/>
          </a:xfrm>
          <a:prstGeom prst="rect">
            <a:avLst/>
          </a:prstGeom>
          <a:ln>
            <a:noFill/>
          </a:ln>
        </p:spPr>
      </p:pic>
      <p:pic>
        <p:nvPicPr>
          <p:cNvPr id="115" name="Immagine 8" descr="Immagine che contiene testo, elettronico, circuito&#10;&#10;Descrizione generata automaticamente"/>
          <p:cNvPicPr/>
          <p:nvPr/>
        </p:nvPicPr>
        <p:blipFill>
          <a:blip r:embed="rId2"/>
          <a:stretch/>
        </p:blipFill>
        <p:spPr>
          <a:xfrm rot="5400000">
            <a:off x="1897200" y="815760"/>
            <a:ext cx="1574280" cy="1326960"/>
          </a:xfrm>
          <a:prstGeom prst="rect">
            <a:avLst/>
          </a:prstGeom>
          <a:ln>
            <a:noFill/>
          </a:ln>
        </p:spPr>
      </p:pic>
      <p:pic>
        <p:nvPicPr>
          <p:cNvPr id="116" name="Immagine 12" descr=""/>
          <p:cNvPicPr/>
          <p:nvPr/>
        </p:nvPicPr>
        <p:blipFill>
          <a:blip r:embed="rId3"/>
          <a:stretch/>
        </p:blipFill>
        <p:spPr>
          <a:xfrm>
            <a:off x="4324680" y="4479120"/>
            <a:ext cx="1289880" cy="1289880"/>
          </a:xfrm>
          <a:prstGeom prst="rect">
            <a:avLst/>
          </a:prstGeom>
          <a:ln>
            <a:noFill/>
          </a:ln>
        </p:spPr>
      </p:pic>
      <p:pic>
        <p:nvPicPr>
          <p:cNvPr id="117" name="Immagine 14" descr=""/>
          <p:cNvPicPr/>
          <p:nvPr/>
        </p:nvPicPr>
        <p:blipFill>
          <a:blip r:embed="rId4"/>
          <a:stretch/>
        </p:blipFill>
        <p:spPr>
          <a:xfrm>
            <a:off x="2213280" y="14400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874960" y="78120"/>
            <a:ext cx="1141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Antenna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348000" y="1004760"/>
            <a:ext cx="151452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AD9226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Analog to digital converter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64MHz sampling rate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4193640" y="5669640"/>
            <a:ext cx="151452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PC running Vivado (AMD) to program the Zynq FPGA via JTAG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1853640" y="5481000"/>
            <a:ext cx="196416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EBAZ2405 Board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FPGA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2" name="Immagine 22" descr=""/>
          <p:cNvPicPr/>
          <p:nvPr/>
        </p:nvPicPr>
        <p:blipFill>
          <a:blip r:embed="rId5"/>
          <a:stretch/>
        </p:blipFill>
        <p:spPr>
          <a:xfrm>
            <a:off x="5874480" y="2497320"/>
            <a:ext cx="1289880" cy="1289880"/>
          </a:xfrm>
          <a:prstGeom prst="rect">
            <a:avLst/>
          </a:prstGeom>
          <a:ln>
            <a:noFill/>
          </a:ln>
        </p:spPr>
      </p:pic>
      <p:sp>
        <p:nvSpPr>
          <p:cNvPr id="123" name="CustomShape 5"/>
          <p:cNvSpPr/>
          <p:nvPr/>
        </p:nvSpPr>
        <p:spPr>
          <a:xfrm>
            <a:off x="4196160" y="2752560"/>
            <a:ext cx="1418400" cy="969480"/>
          </a:xfrm>
          <a:prstGeom prst="leftRightArrow">
            <a:avLst>
              <a:gd name="adj1" fmla="val 71596"/>
              <a:gd name="adj2" fmla="val 16624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 100 Mb/s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7110000" y="2341440"/>
            <a:ext cx="226908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Local user</a:t>
            </a:r>
            <a:endParaRPr b="0" lang="en-US" sz="1400" spc="-1" strike="noStrike">
              <a:latin typeface="Arial"/>
            </a:endParaRPr>
          </a:p>
          <a:p>
            <a:pPr marL="85680" indent="-84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view/zoom spectrogram/waterfall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TODO: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listen SSB ham radio</a:t>
            </a:r>
            <a:endParaRPr b="0" lang="en-US" sz="1100" spc="-1" strike="noStrike">
              <a:latin typeface="Arial"/>
            </a:endParaRPr>
          </a:p>
          <a:p>
            <a:pPr marL="85680" indent="-84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decoding digital modes (FT8) by WSJT-X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25" name="Immagine 28" descr="Immagine che contiene tavolo&#10;&#10;Descrizione generata automaticamente"/>
          <p:cNvPicPr/>
          <p:nvPr/>
        </p:nvPicPr>
        <p:blipFill>
          <a:blip r:embed="rId6"/>
          <a:stretch/>
        </p:blipFill>
        <p:spPr>
          <a:xfrm>
            <a:off x="5928120" y="3954240"/>
            <a:ext cx="2995920" cy="2650680"/>
          </a:xfrm>
          <a:prstGeom prst="rect">
            <a:avLst/>
          </a:prstGeom>
          <a:ln>
            <a:noFill/>
          </a:ln>
        </p:spPr>
      </p:pic>
      <p:sp>
        <p:nvSpPr>
          <p:cNvPr id="126" name="CustomShape 7"/>
          <p:cNvSpPr/>
          <p:nvPr/>
        </p:nvSpPr>
        <p:spPr>
          <a:xfrm>
            <a:off x="2411280" y="2305440"/>
            <a:ext cx="1008000" cy="688320"/>
          </a:xfrm>
          <a:prstGeom prst="downArrow">
            <a:avLst>
              <a:gd name="adj1" fmla="val 85734"/>
              <a:gd name="adj2" fmla="val 2209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A/D Samples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12 bits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7" name="CustomShape 8"/>
          <p:cNvSpPr/>
          <p:nvPr/>
        </p:nvSpPr>
        <p:spPr>
          <a:xfrm>
            <a:off x="1575000" y="55440"/>
            <a:ext cx="7661160" cy="6578280"/>
          </a:xfrm>
          <a:prstGeom prst="rect">
            <a:avLst/>
          </a:prstGeom>
          <a:noFill/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9"/>
          <p:cNvSpPr/>
          <p:nvPr/>
        </p:nvSpPr>
        <p:spPr>
          <a:xfrm>
            <a:off x="7079040" y="3818880"/>
            <a:ext cx="833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WSJT-X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" name="CustomShape 10"/>
          <p:cNvSpPr/>
          <p:nvPr/>
        </p:nvSpPr>
        <p:spPr>
          <a:xfrm>
            <a:off x="5034600" y="98640"/>
            <a:ext cx="3538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Full 0 – 32 MHz Spectrum and Waterfall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0" name="Immagine 2" descr=""/>
          <p:cNvPicPr/>
          <p:nvPr/>
        </p:nvPicPr>
        <p:blipFill>
          <a:blip r:embed="rId7"/>
          <a:stretch/>
        </p:blipFill>
        <p:spPr>
          <a:xfrm>
            <a:off x="4799520" y="402120"/>
            <a:ext cx="4358520" cy="1947960"/>
          </a:xfrm>
          <a:prstGeom prst="rect">
            <a:avLst/>
          </a:prstGeom>
          <a:ln>
            <a:noFill/>
          </a:ln>
        </p:spPr>
      </p:pic>
      <p:pic>
        <p:nvPicPr>
          <p:cNvPr id="131" name="Immagine 4" descr=""/>
          <p:cNvPicPr/>
          <p:nvPr/>
        </p:nvPicPr>
        <p:blipFill>
          <a:blip r:embed="rId8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496240" y="2167560"/>
            <a:ext cx="673560" cy="43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361760" y="1684800"/>
            <a:ext cx="2390040" cy="1844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756920" y="924120"/>
            <a:ext cx="112068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7206120" y="309528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1011960" y="208224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 flipV="1">
            <a:off x="2067840" y="2382480"/>
            <a:ext cx="4276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7"/>
          <p:cNvSpPr/>
          <p:nvPr/>
        </p:nvSpPr>
        <p:spPr>
          <a:xfrm>
            <a:off x="4207320" y="1022760"/>
            <a:ext cx="25891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3272760" y="2969280"/>
            <a:ext cx="68400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0" name="CustomShape 9"/>
          <p:cNvSpPr/>
          <p:nvPr/>
        </p:nvSpPr>
        <p:spPr>
          <a:xfrm>
            <a:off x="2405520" y="1951920"/>
            <a:ext cx="8197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1" name="CustomShape 10"/>
          <p:cNvSpPr/>
          <p:nvPr/>
        </p:nvSpPr>
        <p:spPr>
          <a:xfrm>
            <a:off x="4554000" y="19411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4554000" y="24631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12"/>
          <p:cNvSpPr/>
          <p:nvPr/>
        </p:nvSpPr>
        <p:spPr>
          <a:xfrm>
            <a:off x="5196600" y="1866600"/>
            <a:ext cx="81288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4" name="CustomShape 13"/>
          <p:cNvSpPr/>
          <p:nvPr/>
        </p:nvSpPr>
        <p:spPr>
          <a:xfrm flipV="1">
            <a:off x="4885920" y="2081520"/>
            <a:ext cx="30996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4"/>
          <p:cNvSpPr/>
          <p:nvPr/>
        </p:nvSpPr>
        <p:spPr>
          <a:xfrm>
            <a:off x="4885920" y="2615400"/>
            <a:ext cx="3099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5"/>
          <p:cNvSpPr/>
          <p:nvPr/>
        </p:nvSpPr>
        <p:spPr>
          <a:xfrm>
            <a:off x="6075000" y="1879560"/>
            <a:ext cx="57492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7" name="CustomShape 16"/>
          <p:cNvSpPr/>
          <p:nvPr/>
        </p:nvSpPr>
        <p:spPr>
          <a:xfrm flipH="1" flipV="1" rot="5400000">
            <a:off x="4559400" y="2584440"/>
            <a:ext cx="50760" cy="194112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7"/>
          <p:cNvSpPr/>
          <p:nvPr/>
        </p:nvSpPr>
        <p:spPr>
          <a:xfrm>
            <a:off x="4201560" y="2375280"/>
            <a:ext cx="352080" cy="23940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8"/>
          <p:cNvSpPr/>
          <p:nvPr/>
        </p:nvSpPr>
        <p:spPr>
          <a:xfrm rot="16200000">
            <a:off x="7897320" y="212220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230" name="CustomShape 19"/>
          <p:cNvSpPr/>
          <p:nvPr/>
        </p:nvSpPr>
        <p:spPr>
          <a:xfrm>
            <a:off x="9563400" y="1570680"/>
            <a:ext cx="618120" cy="511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1" name="CustomShape 20"/>
          <p:cNvSpPr/>
          <p:nvPr/>
        </p:nvSpPr>
        <p:spPr>
          <a:xfrm rot="10800000">
            <a:off x="5603760" y="1866600"/>
            <a:ext cx="3483360" cy="459720"/>
          </a:xfrm>
          <a:prstGeom prst="bentConnector4">
            <a:avLst>
              <a:gd name="adj1" fmla="val 4443"/>
              <a:gd name="adj2" fmla="val 14964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1"/>
          <p:cNvSpPr/>
          <p:nvPr/>
        </p:nvSpPr>
        <p:spPr>
          <a:xfrm>
            <a:off x="10247400" y="16884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3" name="CustomShape 22"/>
          <p:cNvSpPr/>
          <p:nvPr/>
        </p:nvSpPr>
        <p:spPr>
          <a:xfrm>
            <a:off x="2328480" y="270720"/>
            <a:ext cx="696024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23"/>
          <p:cNvSpPr/>
          <p:nvPr/>
        </p:nvSpPr>
        <p:spPr>
          <a:xfrm>
            <a:off x="9277920" y="270720"/>
            <a:ext cx="133452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24"/>
          <p:cNvSpPr/>
          <p:nvPr/>
        </p:nvSpPr>
        <p:spPr>
          <a:xfrm flipV="1">
            <a:off x="4201560" y="2092320"/>
            <a:ext cx="352080" cy="28080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5"/>
          <p:cNvSpPr/>
          <p:nvPr/>
        </p:nvSpPr>
        <p:spPr>
          <a:xfrm>
            <a:off x="4471200" y="3060720"/>
            <a:ext cx="138060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7" name="CustomShape 26"/>
          <p:cNvSpPr/>
          <p:nvPr/>
        </p:nvSpPr>
        <p:spPr>
          <a:xfrm flipV="1">
            <a:off x="4719960" y="2253600"/>
            <a:ext cx="360" cy="2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7"/>
          <p:cNvSpPr/>
          <p:nvPr/>
        </p:nvSpPr>
        <p:spPr>
          <a:xfrm>
            <a:off x="11335320" y="563868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9" name="CustomShape 28"/>
          <p:cNvSpPr/>
          <p:nvPr/>
        </p:nvSpPr>
        <p:spPr>
          <a:xfrm>
            <a:off x="8736120" y="4827600"/>
            <a:ext cx="2843640" cy="1902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29"/>
          <p:cNvSpPr/>
          <p:nvPr/>
        </p:nvSpPr>
        <p:spPr>
          <a:xfrm>
            <a:off x="10465200" y="5449680"/>
            <a:ext cx="795960" cy="694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EXTIO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EBAZ4205 DLL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1" name="CustomShape 30"/>
          <p:cNvSpPr/>
          <p:nvPr/>
        </p:nvSpPr>
        <p:spPr>
          <a:xfrm>
            <a:off x="9161640" y="5432040"/>
            <a:ext cx="996120" cy="694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HPSDR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2" name="CustomShape 31"/>
          <p:cNvSpPr/>
          <p:nvPr/>
        </p:nvSpPr>
        <p:spPr>
          <a:xfrm>
            <a:off x="5196600" y="2375280"/>
            <a:ext cx="81288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3" name="CustomShape 32"/>
          <p:cNvSpPr/>
          <p:nvPr/>
        </p:nvSpPr>
        <p:spPr>
          <a:xfrm>
            <a:off x="6067800" y="2388240"/>
            <a:ext cx="61164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4" name="CustomShape 33"/>
          <p:cNvSpPr/>
          <p:nvPr/>
        </p:nvSpPr>
        <p:spPr>
          <a:xfrm>
            <a:off x="7182720" y="1710000"/>
            <a:ext cx="857520" cy="1087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5" name="CustomShape 34"/>
          <p:cNvSpPr/>
          <p:nvPr/>
        </p:nvSpPr>
        <p:spPr>
          <a:xfrm>
            <a:off x="7611840" y="2798280"/>
            <a:ext cx="360" cy="29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5"/>
          <p:cNvSpPr/>
          <p:nvPr/>
        </p:nvSpPr>
        <p:spPr>
          <a:xfrm>
            <a:off x="7206120" y="40604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47" name="Immagine 55" descr=""/>
          <p:cNvPicPr/>
          <p:nvPr/>
        </p:nvPicPr>
        <p:blipFill>
          <a:blip r:embed="rId1"/>
          <a:stretch/>
        </p:blipFill>
        <p:spPr>
          <a:xfrm>
            <a:off x="8992800" y="4037400"/>
            <a:ext cx="570240" cy="573840"/>
          </a:xfrm>
          <a:prstGeom prst="rect">
            <a:avLst/>
          </a:prstGeom>
          <a:ln>
            <a:noFill/>
          </a:ln>
        </p:spPr>
      </p:pic>
      <p:sp>
        <p:nvSpPr>
          <p:cNvPr id="248" name="CustomShape 36"/>
          <p:cNvSpPr/>
          <p:nvPr/>
        </p:nvSpPr>
        <p:spPr>
          <a:xfrm>
            <a:off x="8040960" y="40604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9" name="CustomShape 37"/>
          <p:cNvSpPr/>
          <p:nvPr/>
        </p:nvSpPr>
        <p:spPr>
          <a:xfrm>
            <a:off x="7611840" y="36468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8"/>
          <p:cNvSpPr/>
          <p:nvPr/>
        </p:nvSpPr>
        <p:spPr>
          <a:xfrm>
            <a:off x="6651000" y="2082960"/>
            <a:ext cx="53100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9"/>
          <p:cNvSpPr/>
          <p:nvPr/>
        </p:nvSpPr>
        <p:spPr>
          <a:xfrm flipV="1">
            <a:off x="6680160" y="2253600"/>
            <a:ext cx="50184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Immagine 92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253" name="CustomShape 40"/>
          <p:cNvSpPr/>
          <p:nvPr/>
        </p:nvSpPr>
        <p:spPr>
          <a:xfrm flipH="1" rot="16200000">
            <a:off x="-25920" y="1350000"/>
            <a:ext cx="1620360" cy="45540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41"/>
          <p:cNvSpPr/>
          <p:nvPr/>
        </p:nvSpPr>
        <p:spPr>
          <a:xfrm rot="19719000">
            <a:off x="3253320" y="25491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2"/>
          <p:cNvSpPr/>
          <p:nvPr/>
        </p:nvSpPr>
        <p:spPr>
          <a:xfrm>
            <a:off x="3295080" y="262188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56" name="Immagine 33" descr=""/>
          <p:cNvPicPr/>
          <p:nvPr/>
        </p:nvPicPr>
        <p:blipFill>
          <a:blip r:embed="rId3"/>
          <a:stretch/>
        </p:blipFill>
        <p:spPr>
          <a:xfrm>
            <a:off x="4889160" y="2008080"/>
            <a:ext cx="188280" cy="139680"/>
          </a:xfrm>
          <a:prstGeom prst="rect">
            <a:avLst/>
          </a:prstGeom>
          <a:ln>
            <a:noFill/>
          </a:ln>
        </p:spPr>
      </p:pic>
      <p:pic>
        <p:nvPicPr>
          <p:cNvPr id="257" name="Immagine 34" descr=""/>
          <p:cNvPicPr/>
          <p:nvPr/>
        </p:nvPicPr>
        <p:blipFill>
          <a:blip r:embed="rId4"/>
          <a:stretch/>
        </p:blipFill>
        <p:spPr>
          <a:xfrm>
            <a:off x="4794840" y="2843280"/>
            <a:ext cx="188280" cy="139680"/>
          </a:xfrm>
          <a:prstGeom prst="rect">
            <a:avLst/>
          </a:prstGeom>
          <a:ln>
            <a:noFill/>
          </a:ln>
        </p:spPr>
      </p:pic>
      <p:sp>
        <p:nvSpPr>
          <p:cNvPr id="258" name="CustomShape 43"/>
          <p:cNvSpPr/>
          <p:nvPr/>
        </p:nvSpPr>
        <p:spPr>
          <a:xfrm>
            <a:off x="4938120" y="2789640"/>
            <a:ext cx="9136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9" name="CustomShape 44"/>
          <p:cNvSpPr/>
          <p:nvPr/>
        </p:nvSpPr>
        <p:spPr>
          <a:xfrm>
            <a:off x="4817520" y="20829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0" name="CustomShape 45"/>
          <p:cNvSpPr/>
          <p:nvPr/>
        </p:nvSpPr>
        <p:spPr>
          <a:xfrm rot="19719000">
            <a:off x="6872400" y="21103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6"/>
          <p:cNvSpPr/>
          <p:nvPr/>
        </p:nvSpPr>
        <p:spPr>
          <a:xfrm>
            <a:off x="6690240" y="19825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2" name="CustomShape 47"/>
          <p:cNvSpPr/>
          <p:nvPr/>
        </p:nvSpPr>
        <p:spPr>
          <a:xfrm rot="19719000">
            <a:off x="6906240" y="11224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8"/>
          <p:cNvSpPr/>
          <p:nvPr/>
        </p:nvSpPr>
        <p:spPr>
          <a:xfrm>
            <a:off x="6543000" y="97992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4" name="CustomShape 49"/>
          <p:cNvSpPr/>
          <p:nvPr/>
        </p:nvSpPr>
        <p:spPr>
          <a:xfrm>
            <a:off x="7638120" y="27691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5" name="CustomShape 50"/>
          <p:cNvSpPr/>
          <p:nvPr/>
        </p:nvSpPr>
        <p:spPr>
          <a:xfrm rot="19719000">
            <a:off x="7470360" y="27828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51"/>
          <p:cNvSpPr/>
          <p:nvPr/>
        </p:nvSpPr>
        <p:spPr>
          <a:xfrm>
            <a:off x="7544160" y="3775320"/>
            <a:ext cx="9126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7" name="CustomShape 52"/>
          <p:cNvSpPr/>
          <p:nvPr/>
        </p:nvSpPr>
        <p:spPr>
          <a:xfrm flipV="1">
            <a:off x="4201560" y="1228320"/>
            <a:ext cx="3555000" cy="114408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53"/>
          <p:cNvSpPr/>
          <p:nvPr/>
        </p:nvSpPr>
        <p:spPr>
          <a:xfrm>
            <a:off x="3609720" y="2135520"/>
            <a:ext cx="591120" cy="478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9" name="CustomShape 54"/>
          <p:cNvSpPr/>
          <p:nvPr/>
        </p:nvSpPr>
        <p:spPr>
          <a:xfrm>
            <a:off x="2499120" y="932760"/>
            <a:ext cx="1467720" cy="550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0" name="CustomShape 55"/>
          <p:cNvSpPr/>
          <p:nvPr/>
        </p:nvSpPr>
        <p:spPr>
          <a:xfrm flipH="1" rot="5400000">
            <a:off x="2731680" y="2700000"/>
            <a:ext cx="982800" cy="78084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6"/>
          <p:cNvSpPr/>
          <p:nvPr/>
        </p:nvSpPr>
        <p:spPr>
          <a:xfrm>
            <a:off x="3170520" y="2383200"/>
            <a:ext cx="734040" cy="23112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7"/>
          <p:cNvSpPr/>
          <p:nvPr/>
        </p:nvSpPr>
        <p:spPr>
          <a:xfrm flipV="1">
            <a:off x="3905640" y="2373840"/>
            <a:ext cx="295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8"/>
          <p:cNvSpPr/>
          <p:nvPr/>
        </p:nvSpPr>
        <p:spPr>
          <a:xfrm>
            <a:off x="3233160" y="1483920"/>
            <a:ext cx="671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9"/>
          <p:cNvSpPr/>
          <p:nvPr/>
        </p:nvSpPr>
        <p:spPr>
          <a:xfrm>
            <a:off x="3905640" y="2135520"/>
            <a:ext cx="295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60"/>
          <p:cNvSpPr/>
          <p:nvPr/>
        </p:nvSpPr>
        <p:spPr>
          <a:xfrm rot="19719000">
            <a:off x="3434040" y="16905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61"/>
          <p:cNvSpPr/>
          <p:nvPr/>
        </p:nvSpPr>
        <p:spPr>
          <a:xfrm>
            <a:off x="3410280" y="177516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7" name="CustomShape 62"/>
          <p:cNvSpPr/>
          <p:nvPr/>
        </p:nvSpPr>
        <p:spPr>
          <a:xfrm flipV="1" rot="16200000">
            <a:off x="4721400" y="2766240"/>
            <a:ext cx="291960" cy="29340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63"/>
          <p:cNvSpPr/>
          <p:nvPr/>
        </p:nvSpPr>
        <p:spPr>
          <a:xfrm rot="10800000">
            <a:off x="3233880" y="932760"/>
            <a:ext cx="5853240" cy="1393560"/>
          </a:xfrm>
          <a:prstGeom prst="bentConnector4">
            <a:avLst>
              <a:gd name="adj1" fmla="val 2543"/>
              <a:gd name="adj2" fmla="val 11639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64"/>
          <p:cNvSpPr/>
          <p:nvPr/>
        </p:nvSpPr>
        <p:spPr>
          <a:xfrm rot="10800000">
            <a:off x="3906000" y="2135520"/>
            <a:ext cx="5181120" cy="190800"/>
          </a:xfrm>
          <a:prstGeom prst="bentConnector4">
            <a:avLst>
              <a:gd name="adj1" fmla="val 2943"/>
              <a:gd name="adj2" fmla="val 358624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65"/>
          <p:cNvSpPr/>
          <p:nvPr/>
        </p:nvSpPr>
        <p:spPr>
          <a:xfrm flipV="1" rot="10800000">
            <a:off x="5014800" y="2326320"/>
            <a:ext cx="4072320" cy="1056960"/>
          </a:xfrm>
          <a:prstGeom prst="bentConnector4">
            <a:avLst>
              <a:gd name="adj1" fmla="val 3473"/>
              <a:gd name="adj2" fmla="val 13241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982880" y="2171160"/>
            <a:ext cx="673560" cy="43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848400" y="1688400"/>
            <a:ext cx="2390040" cy="1844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7243560" y="927720"/>
            <a:ext cx="112068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6692760" y="309888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5" name="CustomShape 5"/>
          <p:cNvSpPr/>
          <p:nvPr/>
        </p:nvSpPr>
        <p:spPr>
          <a:xfrm>
            <a:off x="640080" y="208224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 flipV="1">
            <a:off x="1554480" y="2386080"/>
            <a:ext cx="4276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7"/>
          <p:cNvSpPr/>
          <p:nvPr/>
        </p:nvSpPr>
        <p:spPr>
          <a:xfrm>
            <a:off x="3693960" y="1026360"/>
            <a:ext cx="25891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8" name="CustomShape 8"/>
          <p:cNvSpPr/>
          <p:nvPr/>
        </p:nvSpPr>
        <p:spPr>
          <a:xfrm>
            <a:off x="2759400" y="2972880"/>
            <a:ext cx="68400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9" name="CustomShape 9"/>
          <p:cNvSpPr/>
          <p:nvPr/>
        </p:nvSpPr>
        <p:spPr>
          <a:xfrm>
            <a:off x="1892160" y="1955520"/>
            <a:ext cx="8197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4040640" y="19447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11"/>
          <p:cNvSpPr/>
          <p:nvPr/>
        </p:nvSpPr>
        <p:spPr>
          <a:xfrm>
            <a:off x="4040640" y="24667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12"/>
          <p:cNvSpPr/>
          <p:nvPr/>
        </p:nvSpPr>
        <p:spPr>
          <a:xfrm>
            <a:off x="4683240" y="1870200"/>
            <a:ext cx="81288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3" name="CustomShape 13"/>
          <p:cNvSpPr/>
          <p:nvPr/>
        </p:nvSpPr>
        <p:spPr>
          <a:xfrm flipV="1">
            <a:off x="4372560" y="2085120"/>
            <a:ext cx="30996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4"/>
          <p:cNvSpPr/>
          <p:nvPr/>
        </p:nvSpPr>
        <p:spPr>
          <a:xfrm>
            <a:off x="4372560" y="2619000"/>
            <a:ext cx="3099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5"/>
          <p:cNvSpPr/>
          <p:nvPr/>
        </p:nvSpPr>
        <p:spPr>
          <a:xfrm>
            <a:off x="5561640" y="1883160"/>
            <a:ext cx="57492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6" name="CustomShape 16"/>
          <p:cNvSpPr/>
          <p:nvPr/>
        </p:nvSpPr>
        <p:spPr>
          <a:xfrm flipH="1" flipV="1" rot="5400000">
            <a:off x="4046040" y="2588040"/>
            <a:ext cx="50760" cy="194112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7"/>
          <p:cNvSpPr/>
          <p:nvPr/>
        </p:nvSpPr>
        <p:spPr>
          <a:xfrm>
            <a:off x="3688200" y="2378880"/>
            <a:ext cx="352080" cy="23940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8"/>
          <p:cNvSpPr/>
          <p:nvPr/>
        </p:nvSpPr>
        <p:spPr>
          <a:xfrm rot="16200000">
            <a:off x="8045640" y="210456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299" name="CustomShape 19"/>
          <p:cNvSpPr/>
          <p:nvPr/>
        </p:nvSpPr>
        <p:spPr>
          <a:xfrm rot="10800000">
            <a:off x="5090400" y="1870200"/>
            <a:ext cx="4555440" cy="49320"/>
          </a:xfrm>
          <a:prstGeom prst="bentConnector4">
            <a:avLst>
              <a:gd name="adj1" fmla="val 4443"/>
              <a:gd name="adj2" fmla="val 487050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0"/>
          <p:cNvSpPr/>
          <p:nvPr/>
        </p:nvSpPr>
        <p:spPr>
          <a:xfrm>
            <a:off x="11246040" y="664200"/>
            <a:ext cx="8726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1" name="CustomShape 21"/>
          <p:cNvSpPr/>
          <p:nvPr/>
        </p:nvSpPr>
        <p:spPr>
          <a:xfrm>
            <a:off x="1815120" y="274320"/>
            <a:ext cx="760284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22"/>
          <p:cNvSpPr/>
          <p:nvPr/>
        </p:nvSpPr>
        <p:spPr>
          <a:xfrm>
            <a:off x="9418320" y="274320"/>
            <a:ext cx="270036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23"/>
          <p:cNvSpPr/>
          <p:nvPr/>
        </p:nvSpPr>
        <p:spPr>
          <a:xfrm flipV="1">
            <a:off x="3688200" y="2095920"/>
            <a:ext cx="352080" cy="28080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4"/>
          <p:cNvSpPr/>
          <p:nvPr/>
        </p:nvSpPr>
        <p:spPr>
          <a:xfrm>
            <a:off x="3957840" y="3064320"/>
            <a:ext cx="138060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5" name="CustomShape 25"/>
          <p:cNvSpPr/>
          <p:nvPr/>
        </p:nvSpPr>
        <p:spPr>
          <a:xfrm flipV="1">
            <a:off x="4206600" y="2257200"/>
            <a:ext cx="360" cy="2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6"/>
          <p:cNvSpPr/>
          <p:nvPr/>
        </p:nvSpPr>
        <p:spPr>
          <a:xfrm>
            <a:off x="4683240" y="2378880"/>
            <a:ext cx="81288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7" name="CustomShape 27"/>
          <p:cNvSpPr/>
          <p:nvPr/>
        </p:nvSpPr>
        <p:spPr>
          <a:xfrm>
            <a:off x="5554440" y="2391840"/>
            <a:ext cx="61164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8" name="CustomShape 28"/>
          <p:cNvSpPr/>
          <p:nvPr/>
        </p:nvSpPr>
        <p:spPr>
          <a:xfrm>
            <a:off x="6669360" y="1713600"/>
            <a:ext cx="857520" cy="1087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9" name="CustomShape 29"/>
          <p:cNvSpPr/>
          <p:nvPr/>
        </p:nvSpPr>
        <p:spPr>
          <a:xfrm>
            <a:off x="7098480" y="2801880"/>
            <a:ext cx="360" cy="29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30"/>
          <p:cNvSpPr/>
          <p:nvPr/>
        </p:nvSpPr>
        <p:spPr>
          <a:xfrm>
            <a:off x="6692760" y="40640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11" name="Immagine 55_1" descr=""/>
          <p:cNvPicPr/>
          <p:nvPr/>
        </p:nvPicPr>
        <p:blipFill>
          <a:blip r:embed="rId1"/>
          <a:stretch/>
        </p:blipFill>
        <p:spPr>
          <a:xfrm flipH="1" rot="21528600">
            <a:off x="5253120" y="4032720"/>
            <a:ext cx="570240" cy="573840"/>
          </a:xfrm>
          <a:prstGeom prst="rect">
            <a:avLst/>
          </a:prstGeom>
          <a:ln>
            <a:noFill/>
          </a:ln>
        </p:spPr>
      </p:pic>
      <p:sp>
        <p:nvSpPr>
          <p:cNvPr id="312" name="CustomShape 31"/>
          <p:cNvSpPr/>
          <p:nvPr/>
        </p:nvSpPr>
        <p:spPr>
          <a:xfrm>
            <a:off x="5881680" y="40640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13" name="CustomShape 32"/>
          <p:cNvSpPr/>
          <p:nvPr/>
        </p:nvSpPr>
        <p:spPr>
          <a:xfrm>
            <a:off x="7098480" y="3650400"/>
            <a:ext cx="36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33"/>
          <p:cNvSpPr/>
          <p:nvPr/>
        </p:nvSpPr>
        <p:spPr>
          <a:xfrm>
            <a:off x="6137640" y="2086560"/>
            <a:ext cx="53100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4"/>
          <p:cNvSpPr/>
          <p:nvPr/>
        </p:nvSpPr>
        <p:spPr>
          <a:xfrm flipV="1">
            <a:off x="6166800" y="2257200"/>
            <a:ext cx="50184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Immagine 92_1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317" name="CustomShape 35"/>
          <p:cNvSpPr/>
          <p:nvPr/>
        </p:nvSpPr>
        <p:spPr>
          <a:xfrm flipH="1" rot="16200000">
            <a:off x="-166680" y="1490040"/>
            <a:ext cx="1620360" cy="17496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6"/>
          <p:cNvSpPr/>
          <p:nvPr/>
        </p:nvSpPr>
        <p:spPr>
          <a:xfrm rot="19719000">
            <a:off x="2739960" y="25527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7"/>
          <p:cNvSpPr/>
          <p:nvPr/>
        </p:nvSpPr>
        <p:spPr>
          <a:xfrm>
            <a:off x="2781720" y="262548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20" name="Immagine 33_1" descr=""/>
          <p:cNvPicPr/>
          <p:nvPr/>
        </p:nvPicPr>
        <p:blipFill>
          <a:blip r:embed="rId3"/>
          <a:stretch/>
        </p:blipFill>
        <p:spPr>
          <a:xfrm>
            <a:off x="4375800" y="2011680"/>
            <a:ext cx="188280" cy="139680"/>
          </a:xfrm>
          <a:prstGeom prst="rect">
            <a:avLst/>
          </a:prstGeom>
          <a:ln>
            <a:noFill/>
          </a:ln>
        </p:spPr>
      </p:pic>
      <p:pic>
        <p:nvPicPr>
          <p:cNvPr id="321" name="Immagine 34_1" descr=""/>
          <p:cNvPicPr/>
          <p:nvPr/>
        </p:nvPicPr>
        <p:blipFill>
          <a:blip r:embed="rId4"/>
          <a:stretch/>
        </p:blipFill>
        <p:spPr>
          <a:xfrm>
            <a:off x="4281480" y="2846880"/>
            <a:ext cx="188280" cy="139680"/>
          </a:xfrm>
          <a:prstGeom prst="rect">
            <a:avLst/>
          </a:prstGeom>
          <a:ln>
            <a:noFill/>
          </a:ln>
        </p:spPr>
      </p:pic>
      <p:sp>
        <p:nvSpPr>
          <p:cNvPr id="322" name="CustomShape 38"/>
          <p:cNvSpPr/>
          <p:nvPr/>
        </p:nvSpPr>
        <p:spPr>
          <a:xfrm>
            <a:off x="4424760" y="2793240"/>
            <a:ext cx="9136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3" name="CustomShape 39"/>
          <p:cNvSpPr/>
          <p:nvPr/>
        </p:nvSpPr>
        <p:spPr>
          <a:xfrm>
            <a:off x="4304160" y="20865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4" name="CustomShape 40"/>
          <p:cNvSpPr/>
          <p:nvPr/>
        </p:nvSpPr>
        <p:spPr>
          <a:xfrm rot="19719000">
            <a:off x="6359040" y="21139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41"/>
          <p:cNvSpPr/>
          <p:nvPr/>
        </p:nvSpPr>
        <p:spPr>
          <a:xfrm>
            <a:off x="6176880" y="19861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6" name="CustomShape 42"/>
          <p:cNvSpPr/>
          <p:nvPr/>
        </p:nvSpPr>
        <p:spPr>
          <a:xfrm rot="19719000">
            <a:off x="6392880" y="11260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43"/>
          <p:cNvSpPr/>
          <p:nvPr/>
        </p:nvSpPr>
        <p:spPr>
          <a:xfrm>
            <a:off x="6164640" y="976680"/>
            <a:ext cx="693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8" name="CustomShape 44"/>
          <p:cNvSpPr/>
          <p:nvPr/>
        </p:nvSpPr>
        <p:spPr>
          <a:xfrm>
            <a:off x="6391800" y="28011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9" name="CustomShape 45"/>
          <p:cNvSpPr/>
          <p:nvPr/>
        </p:nvSpPr>
        <p:spPr>
          <a:xfrm rot="19719000">
            <a:off x="6957000" y="27864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6"/>
          <p:cNvSpPr/>
          <p:nvPr/>
        </p:nvSpPr>
        <p:spPr>
          <a:xfrm>
            <a:off x="7030800" y="3778920"/>
            <a:ext cx="9126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1" name="CustomShape 47"/>
          <p:cNvSpPr/>
          <p:nvPr/>
        </p:nvSpPr>
        <p:spPr>
          <a:xfrm flipV="1">
            <a:off x="3688200" y="1231920"/>
            <a:ext cx="3555000" cy="114408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48"/>
          <p:cNvSpPr/>
          <p:nvPr/>
        </p:nvSpPr>
        <p:spPr>
          <a:xfrm>
            <a:off x="3096360" y="2139120"/>
            <a:ext cx="591120" cy="478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33" name="CustomShape 49"/>
          <p:cNvSpPr/>
          <p:nvPr/>
        </p:nvSpPr>
        <p:spPr>
          <a:xfrm>
            <a:off x="1985760" y="936360"/>
            <a:ext cx="1467720" cy="550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34" name="CustomShape 50"/>
          <p:cNvSpPr/>
          <p:nvPr/>
        </p:nvSpPr>
        <p:spPr>
          <a:xfrm flipH="1" rot="5400000">
            <a:off x="2218320" y="2703600"/>
            <a:ext cx="982800" cy="78084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51"/>
          <p:cNvSpPr/>
          <p:nvPr/>
        </p:nvSpPr>
        <p:spPr>
          <a:xfrm>
            <a:off x="2657160" y="2386800"/>
            <a:ext cx="734040" cy="23112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52"/>
          <p:cNvSpPr/>
          <p:nvPr/>
        </p:nvSpPr>
        <p:spPr>
          <a:xfrm flipV="1">
            <a:off x="3392280" y="2377440"/>
            <a:ext cx="295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53"/>
          <p:cNvSpPr/>
          <p:nvPr/>
        </p:nvSpPr>
        <p:spPr>
          <a:xfrm>
            <a:off x="2719800" y="1487520"/>
            <a:ext cx="671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4"/>
          <p:cNvSpPr/>
          <p:nvPr/>
        </p:nvSpPr>
        <p:spPr>
          <a:xfrm>
            <a:off x="3392280" y="2139120"/>
            <a:ext cx="29520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55"/>
          <p:cNvSpPr/>
          <p:nvPr/>
        </p:nvSpPr>
        <p:spPr>
          <a:xfrm rot="19719000">
            <a:off x="2920680" y="16941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56"/>
          <p:cNvSpPr/>
          <p:nvPr/>
        </p:nvSpPr>
        <p:spPr>
          <a:xfrm>
            <a:off x="2896920" y="177876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1" name="CustomShape 57"/>
          <p:cNvSpPr/>
          <p:nvPr/>
        </p:nvSpPr>
        <p:spPr>
          <a:xfrm flipV="1" rot="16200000">
            <a:off x="4208040" y="2769840"/>
            <a:ext cx="291960" cy="29340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58"/>
          <p:cNvSpPr/>
          <p:nvPr/>
        </p:nvSpPr>
        <p:spPr>
          <a:xfrm rot="10800000">
            <a:off x="2720520" y="936360"/>
            <a:ext cx="6972120" cy="800280"/>
          </a:xfrm>
          <a:prstGeom prst="bentConnector4">
            <a:avLst>
              <a:gd name="adj1" fmla="val 2543"/>
              <a:gd name="adj2" fmla="val 1300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59"/>
          <p:cNvSpPr/>
          <p:nvPr/>
        </p:nvSpPr>
        <p:spPr>
          <a:xfrm flipV="1" rot="10800000">
            <a:off x="3392640" y="1828440"/>
            <a:ext cx="6300000" cy="309960"/>
          </a:xfrm>
          <a:prstGeom prst="bentConnector4">
            <a:avLst>
              <a:gd name="adj1" fmla="val 2943"/>
              <a:gd name="adj2" fmla="val -705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60"/>
          <p:cNvSpPr/>
          <p:nvPr/>
        </p:nvSpPr>
        <p:spPr>
          <a:xfrm rot="10800000">
            <a:off x="4501440" y="3387240"/>
            <a:ext cx="4825440" cy="86400"/>
          </a:xfrm>
          <a:prstGeom prst="bentConnector4">
            <a:avLst>
              <a:gd name="adj1" fmla="val 3473"/>
              <a:gd name="adj2" fmla="val -276033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61"/>
          <p:cNvSpPr/>
          <p:nvPr/>
        </p:nvSpPr>
        <p:spPr>
          <a:xfrm>
            <a:off x="6692760" y="309888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6" name="CustomShape 62"/>
          <p:cNvSpPr/>
          <p:nvPr/>
        </p:nvSpPr>
        <p:spPr>
          <a:xfrm>
            <a:off x="6692760" y="309888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7" name="CustomShape 63"/>
          <p:cNvSpPr/>
          <p:nvPr/>
        </p:nvSpPr>
        <p:spPr>
          <a:xfrm>
            <a:off x="7589520" y="3106440"/>
            <a:ext cx="73116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PS/2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8" name="CustomShape 64"/>
          <p:cNvSpPr/>
          <p:nvPr/>
        </p:nvSpPr>
        <p:spPr>
          <a:xfrm>
            <a:off x="8412480" y="3106440"/>
            <a:ext cx="73116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HDMI TX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5"/>
          <a:stretch/>
        </p:blipFill>
        <p:spPr>
          <a:xfrm>
            <a:off x="6724440" y="4804200"/>
            <a:ext cx="956160" cy="95616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50" name="CustomShape 65"/>
          <p:cNvSpPr/>
          <p:nvPr/>
        </p:nvSpPr>
        <p:spPr>
          <a:xfrm flipV="1">
            <a:off x="7680960" y="3656880"/>
            <a:ext cx="274320" cy="1624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1" name="" descr=""/>
          <p:cNvPicPr/>
          <p:nvPr/>
        </p:nvPicPr>
        <p:blipFill>
          <a:blip r:embed="rId6"/>
          <a:stretch/>
        </p:blipFill>
        <p:spPr>
          <a:xfrm rot="13800">
            <a:off x="8142840" y="4210560"/>
            <a:ext cx="2458800" cy="2458800"/>
          </a:xfrm>
          <a:prstGeom prst="rect">
            <a:avLst/>
          </a:prstGeom>
          <a:ln>
            <a:noFill/>
          </a:ln>
        </p:spPr>
      </p:pic>
      <p:sp>
        <p:nvSpPr>
          <p:cNvPr id="352" name="CustomShape 66"/>
          <p:cNvSpPr/>
          <p:nvPr/>
        </p:nvSpPr>
        <p:spPr>
          <a:xfrm>
            <a:off x="8778240" y="3657600"/>
            <a:ext cx="599040" cy="553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67"/>
          <p:cNvSpPr/>
          <p:nvPr/>
        </p:nvSpPr>
        <p:spPr>
          <a:xfrm>
            <a:off x="9645840" y="3224520"/>
            <a:ext cx="914040" cy="432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Simple Framebuffer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4" name="CustomShape 68"/>
          <p:cNvSpPr/>
          <p:nvPr/>
        </p:nvSpPr>
        <p:spPr>
          <a:xfrm>
            <a:off x="9645840" y="2468880"/>
            <a:ext cx="914040" cy="63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 driver</a:t>
            </a: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zgpio dev/input/event0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55" name="Immagine 111_0" descr=""/>
          <p:cNvPicPr/>
          <p:nvPr/>
        </p:nvPicPr>
        <p:blipFill>
          <a:blip r:embed="rId7"/>
          <a:stretch/>
        </p:blipFill>
        <p:spPr>
          <a:xfrm>
            <a:off x="8321040" y="4620240"/>
            <a:ext cx="2102760" cy="11588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56" name="CustomShape 69"/>
          <p:cNvSpPr/>
          <p:nvPr/>
        </p:nvSpPr>
        <p:spPr>
          <a:xfrm>
            <a:off x="10560240" y="1554480"/>
            <a:ext cx="1418040" cy="21027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sdr-app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QT5 - C++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7" name="CustomShape 70"/>
          <p:cNvSpPr/>
          <p:nvPr/>
        </p:nvSpPr>
        <p:spPr>
          <a:xfrm>
            <a:off x="9645840" y="1554480"/>
            <a:ext cx="914040" cy="63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/dev/uio0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/dev/uio8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1982880" y="2171160"/>
            <a:ext cx="673560" cy="43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848400" y="3291840"/>
            <a:ext cx="2390040" cy="1371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7243560" y="927720"/>
            <a:ext cx="1120680" cy="6120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16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640080" y="208224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3693960" y="1026360"/>
            <a:ext cx="25891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2651760" y="3017520"/>
            <a:ext cx="8229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4" name="CustomShape 7"/>
          <p:cNvSpPr/>
          <p:nvPr/>
        </p:nvSpPr>
        <p:spPr>
          <a:xfrm>
            <a:off x="1892160" y="1955520"/>
            <a:ext cx="8197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5" name="CustomShape 8"/>
          <p:cNvSpPr/>
          <p:nvPr/>
        </p:nvSpPr>
        <p:spPr>
          <a:xfrm rot="16200000">
            <a:off x="8045640" y="210456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66" name="CustomShape 9"/>
          <p:cNvSpPr/>
          <p:nvPr/>
        </p:nvSpPr>
        <p:spPr>
          <a:xfrm>
            <a:off x="11246040" y="664200"/>
            <a:ext cx="8726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7" name="CustomShape 10"/>
          <p:cNvSpPr/>
          <p:nvPr/>
        </p:nvSpPr>
        <p:spPr>
          <a:xfrm>
            <a:off x="1815120" y="274320"/>
            <a:ext cx="7602840" cy="448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8" name="CustomShape 11"/>
          <p:cNvSpPr/>
          <p:nvPr/>
        </p:nvSpPr>
        <p:spPr>
          <a:xfrm>
            <a:off x="9418320" y="274320"/>
            <a:ext cx="270036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9" name="CustomShape 12"/>
          <p:cNvSpPr/>
          <p:nvPr/>
        </p:nvSpPr>
        <p:spPr>
          <a:xfrm>
            <a:off x="4288680" y="4248360"/>
            <a:ext cx="1380600" cy="3236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0" name="CustomShape 13"/>
          <p:cNvSpPr/>
          <p:nvPr/>
        </p:nvSpPr>
        <p:spPr>
          <a:xfrm>
            <a:off x="4297680" y="3644280"/>
            <a:ext cx="721440" cy="43128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CIC - Q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1" name="CustomShape 14"/>
          <p:cNvSpPr/>
          <p:nvPr/>
        </p:nvSpPr>
        <p:spPr>
          <a:xfrm>
            <a:off x="5577840" y="3657600"/>
            <a:ext cx="601560" cy="406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2" name="CustomShape 15"/>
          <p:cNvSpPr/>
          <p:nvPr/>
        </p:nvSpPr>
        <p:spPr>
          <a:xfrm>
            <a:off x="6675120" y="2936160"/>
            <a:ext cx="822960" cy="721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 DEMOD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73" name="CustomShape 16"/>
          <p:cNvSpPr/>
          <p:nvPr/>
        </p:nvSpPr>
        <p:spPr>
          <a:xfrm>
            <a:off x="6687360" y="502920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74" name="Immagine 55_2" descr=""/>
          <p:cNvPicPr/>
          <p:nvPr/>
        </p:nvPicPr>
        <p:blipFill>
          <a:blip r:embed="rId1"/>
          <a:stretch/>
        </p:blipFill>
        <p:spPr>
          <a:xfrm flipH="1" rot="21528600">
            <a:off x="5217840" y="5034960"/>
            <a:ext cx="570240" cy="573840"/>
          </a:xfrm>
          <a:prstGeom prst="rect">
            <a:avLst/>
          </a:prstGeom>
          <a:ln>
            <a:noFill/>
          </a:ln>
        </p:spPr>
      </p:pic>
      <p:sp>
        <p:nvSpPr>
          <p:cNvPr id="375" name="CustomShape 17"/>
          <p:cNvSpPr/>
          <p:nvPr/>
        </p:nvSpPr>
        <p:spPr>
          <a:xfrm>
            <a:off x="5852160" y="502920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376" name="Immagine 92_2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377" name="CustomShape 18"/>
          <p:cNvSpPr/>
          <p:nvPr/>
        </p:nvSpPr>
        <p:spPr>
          <a:xfrm rot="19719000">
            <a:off x="2707560" y="22575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9"/>
          <p:cNvSpPr/>
          <p:nvPr/>
        </p:nvSpPr>
        <p:spPr>
          <a:xfrm>
            <a:off x="2629800" y="2468880"/>
            <a:ext cx="5544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79" name="CustomShape 20"/>
          <p:cNvSpPr/>
          <p:nvPr/>
        </p:nvSpPr>
        <p:spPr>
          <a:xfrm rot="19719000">
            <a:off x="6392880" y="11260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1"/>
          <p:cNvSpPr/>
          <p:nvPr/>
        </p:nvSpPr>
        <p:spPr>
          <a:xfrm>
            <a:off x="6164640" y="976680"/>
            <a:ext cx="693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1" name="CustomShape 22"/>
          <p:cNvSpPr/>
          <p:nvPr/>
        </p:nvSpPr>
        <p:spPr>
          <a:xfrm>
            <a:off x="7086600" y="37490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2" name="CustomShape 23"/>
          <p:cNvSpPr/>
          <p:nvPr/>
        </p:nvSpPr>
        <p:spPr>
          <a:xfrm rot="19719000">
            <a:off x="6925320" y="37116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4"/>
          <p:cNvSpPr/>
          <p:nvPr/>
        </p:nvSpPr>
        <p:spPr>
          <a:xfrm>
            <a:off x="6675120" y="4721400"/>
            <a:ext cx="9126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4" name="CustomShape 25"/>
          <p:cNvSpPr/>
          <p:nvPr/>
        </p:nvSpPr>
        <p:spPr>
          <a:xfrm>
            <a:off x="1985760" y="936360"/>
            <a:ext cx="1467720" cy="5504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5" name="CustomShape 26"/>
          <p:cNvSpPr/>
          <p:nvPr/>
        </p:nvSpPr>
        <p:spPr>
          <a:xfrm rot="19719000">
            <a:off x="2920680" y="16941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27"/>
          <p:cNvSpPr/>
          <p:nvPr/>
        </p:nvSpPr>
        <p:spPr>
          <a:xfrm>
            <a:off x="2896920" y="1778760"/>
            <a:ext cx="69336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7" name="CustomShape 28"/>
          <p:cNvSpPr/>
          <p:nvPr/>
        </p:nvSpPr>
        <p:spPr>
          <a:xfrm>
            <a:off x="6675120" y="4112640"/>
            <a:ext cx="810720" cy="550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8" name="CustomShape 29"/>
          <p:cNvSpPr/>
          <p:nvPr/>
        </p:nvSpPr>
        <p:spPr>
          <a:xfrm>
            <a:off x="7589520" y="4112640"/>
            <a:ext cx="731160" cy="5508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PS/2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9" name="CustomShape 30"/>
          <p:cNvSpPr/>
          <p:nvPr/>
        </p:nvSpPr>
        <p:spPr>
          <a:xfrm>
            <a:off x="8412840" y="4114800"/>
            <a:ext cx="731160" cy="5508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HDMI TX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6633360" y="5718960"/>
            <a:ext cx="956160" cy="95616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391" name="" descr=""/>
          <p:cNvPicPr/>
          <p:nvPr/>
        </p:nvPicPr>
        <p:blipFill>
          <a:blip r:embed="rId4"/>
          <a:stretch/>
        </p:blipFill>
        <p:spPr>
          <a:xfrm rot="13800">
            <a:off x="9605880" y="4576680"/>
            <a:ext cx="2458800" cy="2458800"/>
          </a:xfrm>
          <a:prstGeom prst="rect">
            <a:avLst/>
          </a:prstGeom>
          <a:ln>
            <a:noFill/>
          </a:ln>
        </p:spPr>
      </p:pic>
      <p:sp>
        <p:nvSpPr>
          <p:cNvPr id="392" name="CustomShape 31"/>
          <p:cNvSpPr/>
          <p:nvPr/>
        </p:nvSpPr>
        <p:spPr>
          <a:xfrm>
            <a:off x="9645840" y="3224520"/>
            <a:ext cx="914040" cy="432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Simple Framebuffer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3" name="CustomShape 32"/>
          <p:cNvSpPr/>
          <p:nvPr/>
        </p:nvSpPr>
        <p:spPr>
          <a:xfrm>
            <a:off x="9645840" y="2468880"/>
            <a:ext cx="914040" cy="63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 driver</a:t>
            </a: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zgpio dev/input/event0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94" name="Immagine 111_2" descr=""/>
          <p:cNvPicPr/>
          <p:nvPr/>
        </p:nvPicPr>
        <p:blipFill>
          <a:blip r:embed="rId5"/>
          <a:stretch/>
        </p:blipFill>
        <p:spPr>
          <a:xfrm>
            <a:off x="9784440" y="4967640"/>
            <a:ext cx="2102760" cy="11588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95" name="CustomShape 33"/>
          <p:cNvSpPr/>
          <p:nvPr/>
        </p:nvSpPr>
        <p:spPr>
          <a:xfrm>
            <a:off x="10560240" y="1554480"/>
            <a:ext cx="1418040" cy="21027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sdr-app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QT5 - C++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6" name="CustomShape 34"/>
          <p:cNvSpPr/>
          <p:nvPr/>
        </p:nvSpPr>
        <p:spPr>
          <a:xfrm>
            <a:off x="9645840" y="1554480"/>
            <a:ext cx="914040" cy="63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/dev/uio0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/dev/uio8</a:t>
            </a:r>
            <a:endParaRPr b="0" lang="en-US" sz="1100" spc="-1" strike="noStrike">
              <a:latin typeface="Arial"/>
            </a:endParaRPr>
          </a:p>
        </p:txBody>
      </p:sp>
      <p:cxnSp>
        <p:nvCxnSpPr>
          <p:cNvPr id="397" name="Line 35"/>
          <p:cNvCxnSpPr>
            <a:stCxn id="388" idx="2"/>
            <a:endCxn id="390" idx="3"/>
          </p:cNvCxnSpPr>
          <p:nvPr/>
        </p:nvCxnSpPr>
        <p:spPr>
          <a:xfrm flipH="1">
            <a:off x="7589520" y="4663440"/>
            <a:ext cx="365760" cy="153396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398" name="Line 36"/>
          <p:cNvCxnSpPr>
            <a:stCxn id="372" idx="2"/>
            <a:endCxn id="387" idx="0"/>
          </p:cNvCxnSpPr>
          <p:nvPr/>
        </p:nvCxnSpPr>
        <p:spPr>
          <a:xfrm flipH="1">
            <a:off x="7080480" y="3657600"/>
            <a:ext cx="6480" cy="45540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399" name="CustomShape 37"/>
          <p:cNvSpPr/>
          <p:nvPr/>
        </p:nvSpPr>
        <p:spPr>
          <a:xfrm>
            <a:off x="3828240" y="1823040"/>
            <a:ext cx="2390040" cy="12384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rum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0" name="CustomShape 38"/>
          <p:cNvSpPr/>
          <p:nvPr/>
        </p:nvSpPr>
        <p:spPr>
          <a:xfrm>
            <a:off x="3922920" y="2693880"/>
            <a:ext cx="1380600" cy="3236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1" name="CustomShape 39"/>
          <p:cNvSpPr/>
          <p:nvPr/>
        </p:nvSpPr>
        <p:spPr>
          <a:xfrm>
            <a:off x="4446000" y="2128320"/>
            <a:ext cx="1132200" cy="4320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 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2" name="CustomShape 40"/>
          <p:cNvSpPr/>
          <p:nvPr/>
        </p:nvSpPr>
        <p:spPr>
          <a:xfrm>
            <a:off x="5578200" y="2138760"/>
            <a:ext cx="611640" cy="421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</a:t>
            </a: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R–</a:t>
            </a: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IQ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cxnSp>
        <p:nvCxnSpPr>
          <p:cNvPr id="403" name="Line 41"/>
          <p:cNvCxnSpPr>
            <a:stCxn id="371" idx="3"/>
            <a:endCxn id="372" idx="1"/>
          </p:cNvCxnSpPr>
          <p:nvPr/>
        </p:nvCxnSpPr>
        <p:spPr>
          <a:xfrm flipV="1">
            <a:off x="6179400" y="3296880"/>
            <a:ext cx="496080" cy="56412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04" name="CustomShape 42"/>
          <p:cNvSpPr/>
          <p:nvPr/>
        </p:nvSpPr>
        <p:spPr>
          <a:xfrm>
            <a:off x="7223760" y="1919880"/>
            <a:ext cx="1120680" cy="6120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 x 16384 x 16 bits</a:t>
            </a:r>
            <a:endParaRPr b="0" lang="en-US" sz="1100" spc="-1" strike="noStrike">
              <a:latin typeface="Arial"/>
            </a:endParaRPr>
          </a:p>
        </p:txBody>
      </p:sp>
      <p:cxnSp>
        <p:nvCxnSpPr>
          <p:cNvPr id="405" name="Line 43"/>
          <p:cNvCxnSpPr>
            <a:stCxn id="402" idx="3"/>
            <a:endCxn id="404" idx="1"/>
          </p:cNvCxnSpPr>
          <p:nvPr/>
        </p:nvCxnSpPr>
        <p:spPr>
          <a:xfrm flipV="1">
            <a:off x="6189840" y="2225880"/>
            <a:ext cx="1034280" cy="1238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06" name="CustomShape 44"/>
          <p:cNvSpPr/>
          <p:nvPr/>
        </p:nvSpPr>
        <p:spPr>
          <a:xfrm>
            <a:off x="4023360" y="2256120"/>
            <a:ext cx="4226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45"/>
          <p:cNvSpPr/>
          <p:nvPr/>
        </p:nvSpPr>
        <p:spPr>
          <a:xfrm>
            <a:off x="3875040" y="3749040"/>
            <a:ext cx="4226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46"/>
          <p:cNvSpPr/>
          <p:nvPr/>
        </p:nvSpPr>
        <p:spPr>
          <a:xfrm>
            <a:off x="4928040" y="3735000"/>
            <a:ext cx="721440" cy="34056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Ampl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X1-1024</a:t>
            </a:r>
            <a:endParaRPr b="0" lang="en-US" sz="800" spc="-1" strike="noStrike">
              <a:latin typeface="Arial"/>
            </a:endParaRPr>
          </a:p>
        </p:txBody>
      </p:sp>
      <p:cxnSp>
        <p:nvCxnSpPr>
          <p:cNvPr id="409" name="Line 47"/>
          <p:cNvCxnSpPr>
            <a:stCxn id="369" idx="1"/>
            <a:endCxn id="407" idx="2"/>
          </p:cNvCxnSpPr>
          <p:nvPr/>
        </p:nvCxnSpPr>
        <p:spPr>
          <a:xfrm flipH="1" flipV="1">
            <a:off x="4086360" y="4053240"/>
            <a:ext cx="202680" cy="35712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10" name="CustomShape 48"/>
          <p:cNvSpPr/>
          <p:nvPr/>
        </p:nvSpPr>
        <p:spPr>
          <a:xfrm>
            <a:off x="3084120" y="2187720"/>
            <a:ext cx="482040" cy="4302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1000" spc="-1" strike="noStrike">
              <a:latin typeface="Arial"/>
            </a:endParaRPr>
          </a:p>
        </p:txBody>
      </p:sp>
      <p:cxnSp>
        <p:nvCxnSpPr>
          <p:cNvPr id="411" name="Line 49"/>
          <p:cNvCxnSpPr>
            <a:stCxn id="358" idx="3"/>
            <a:endCxn id="410" idx="1"/>
          </p:cNvCxnSpPr>
          <p:nvPr/>
        </p:nvCxnSpPr>
        <p:spPr>
          <a:xfrm>
            <a:off x="2656440" y="2386080"/>
            <a:ext cx="428040" cy="1692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2" name="Line 50"/>
          <p:cNvCxnSpPr>
            <a:stCxn id="384" idx="2"/>
            <a:endCxn id="410" idx="0"/>
          </p:cNvCxnSpPr>
          <p:nvPr/>
        </p:nvCxnSpPr>
        <p:spPr>
          <a:xfrm>
            <a:off x="2719440" y="1486800"/>
            <a:ext cx="605880" cy="70128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3" name="Line 51"/>
          <p:cNvCxnSpPr>
            <a:stCxn id="363" idx="1"/>
            <a:endCxn id="358" idx="2"/>
          </p:cNvCxnSpPr>
          <p:nvPr/>
        </p:nvCxnSpPr>
        <p:spPr>
          <a:xfrm flipH="1" flipV="1">
            <a:off x="2319480" y="2601360"/>
            <a:ext cx="332640" cy="72252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4" name="Line 52"/>
          <p:cNvCxnSpPr>
            <a:stCxn id="410" idx="3"/>
            <a:endCxn id="360" idx="1"/>
          </p:cNvCxnSpPr>
          <p:nvPr/>
        </p:nvCxnSpPr>
        <p:spPr>
          <a:xfrm flipV="1">
            <a:off x="3566160" y="1233720"/>
            <a:ext cx="3677760" cy="116928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5" name="Line 53"/>
          <p:cNvCxnSpPr>
            <a:stCxn id="410" idx="3"/>
            <a:endCxn id="407" idx="1"/>
          </p:cNvCxnSpPr>
          <p:nvPr/>
        </p:nvCxnSpPr>
        <p:spPr>
          <a:xfrm>
            <a:off x="3566160" y="2402640"/>
            <a:ext cx="309240" cy="149868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6" name="Line 54"/>
          <p:cNvCxnSpPr>
            <a:stCxn id="410" idx="3"/>
            <a:endCxn id="406" idx="1"/>
          </p:cNvCxnSpPr>
          <p:nvPr/>
        </p:nvCxnSpPr>
        <p:spPr>
          <a:xfrm>
            <a:off x="3566160" y="2402640"/>
            <a:ext cx="457560" cy="576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7" name="Line 55"/>
          <p:cNvCxnSpPr>
            <a:stCxn id="389" idx="2"/>
            <a:endCxn id="394" idx="1"/>
          </p:cNvCxnSpPr>
          <p:nvPr/>
        </p:nvCxnSpPr>
        <p:spPr>
          <a:xfrm>
            <a:off x="8778240" y="4665600"/>
            <a:ext cx="1006560" cy="8816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8" name="Line 56"/>
          <p:cNvCxnSpPr>
            <a:stCxn id="376" idx="2"/>
            <a:endCxn id="361" idx="1"/>
          </p:cNvCxnSpPr>
          <p:nvPr/>
        </p:nvCxnSpPr>
        <p:spPr>
          <a:xfrm>
            <a:off x="555480" y="766800"/>
            <a:ext cx="84960" cy="162180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19" name="Line 57"/>
          <p:cNvCxnSpPr>
            <a:stCxn id="361" idx="3"/>
            <a:endCxn id="358" idx="1"/>
          </p:cNvCxnSpPr>
          <p:nvPr/>
        </p:nvCxnSpPr>
        <p:spPr>
          <a:xfrm flipV="1">
            <a:off x="1695240" y="2386080"/>
            <a:ext cx="288000" cy="252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cxnSp>
        <p:nvCxnSpPr>
          <p:cNvPr id="420" name="Line 58"/>
          <p:cNvCxnSpPr>
            <a:stCxn id="387" idx="2"/>
            <a:endCxn id="373" idx="0"/>
          </p:cNvCxnSpPr>
          <p:nvPr/>
        </p:nvCxnSpPr>
        <p:spPr>
          <a:xfrm>
            <a:off x="7080480" y="4663440"/>
            <a:ext cx="12600" cy="366120"/>
          </a:xfrm>
          <a:prstGeom prst="straightConnector1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421" name="CustomShape 59"/>
          <p:cNvSpPr/>
          <p:nvPr/>
        </p:nvSpPr>
        <p:spPr>
          <a:xfrm>
            <a:off x="1828800" y="5240160"/>
            <a:ext cx="1737360" cy="79488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Configurable from / readable from /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write to /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PS (CPU)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2714760" y="110268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5633280" y="1102680"/>
            <a:ext cx="11883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3770640" y="1409040"/>
            <a:ext cx="1039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"/>
          <p:cNvSpPr/>
          <p:nvPr/>
        </p:nvSpPr>
        <p:spPr>
          <a:xfrm>
            <a:off x="820800" y="109368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6" name="CustomShape 5"/>
          <p:cNvSpPr/>
          <p:nvPr/>
        </p:nvSpPr>
        <p:spPr>
          <a:xfrm>
            <a:off x="1876320" y="1400040"/>
            <a:ext cx="8377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6"/>
          <p:cNvSpPr/>
          <p:nvPr/>
        </p:nvSpPr>
        <p:spPr>
          <a:xfrm>
            <a:off x="3982320" y="1193760"/>
            <a:ext cx="818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2851200" y="3042360"/>
            <a:ext cx="78264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9" name="CustomShape 8"/>
          <p:cNvSpPr/>
          <p:nvPr/>
        </p:nvSpPr>
        <p:spPr>
          <a:xfrm flipV="1">
            <a:off x="3242880" y="1713960"/>
            <a:ext cx="360" cy="132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9"/>
          <p:cNvSpPr/>
          <p:nvPr/>
        </p:nvSpPr>
        <p:spPr>
          <a:xfrm>
            <a:off x="2006280" y="923400"/>
            <a:ext cx="8197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1" name="CustomShape 10"/>
          <p:cNvSpPr/>
          <p:nvPr/>
        </p:nvSpPr>
        <p:spPr>
          <a:xfrm rot="16200000">
            <a:off x="5641560" y="228420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32" name="CustomShape 11"/>
          <p:cNvSpPr/>
          <p:nvPr/>
        </p:nvSpPr>
        <p:spPr>
          <a:xfrm>
            <a:off x="7381800" y="1988280"/>
            <a:ext cx="618120" cy="511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3" name="CustomShape 12"/>
          <p:cNvSpPr/>
          <p:nvPr/>
        </p:nvSpPr>
        <p:spPr>
          <a:xfrm>
            <a:off x="8073360" y="21312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4" name="CustomShape 13"/>
          <p:cNvSpPr/>
          <p:nvPr/>
        </p:nvSpPr>
        <p:spPr>
          <a:xfrm>
            <a:off x="2037960" y="408600"/>
            <a:ext cx="499608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CustomShape 14"/>
          <p:cNvSpPr/>
          <p:nvPr/>
        </p:nvSpPr>
        <p:spPr>
          <a:xfrm>
            <a:off x="7054920" y="404280"/>
            <a:ext cx="133452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CustomShape 15"/>
          <p:cNvSpPr/>
          <p:nvPr/>
        </p:nvSpPr>
        <p:spPr>
          <a:xfrm>
            <a:off x="8869320" y="21312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7" name="CustomShape 16"/>
          <p:cNvSpPr/>
          <p:nvPr/>
        </p:nvSpPr>
        <p:spPr>
          <a:xfrm>
            <a:off x="9260280" y="1179720"/>
            <a:ext cx="2357280" cy="1902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8" name="CustomShape 17"/>
          <p:cNvSpPr/>
          <p:nvPr/>
        </p:nvSpPr>
        <p:spPr>
          <a:xfrm>
            <a:off x="9930960" y="1954800"/>
            <a:ext cx="1016280" cy="694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9" name="CustomShape 18"/>
          <p:cNvSpPr/>
          <p:nvPr/>
        </p:nvSpPr>
        <p:spPr>
          <a:xfrm flipH="1" flipV="1">
            <a:off x="1346400" y="1705680"/>
            <a:ext cx="1893600" cy="133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40" name="Immagine 26" descr=""/>
          <p:cNvPicPr/>
          <p:nvPr/>
        </p:nvPicPr>
        <p:blipFill>
          <a:blip r:embed="rId1"/>
          <a:stretch/>
        </p:blipFill>
        <p:spPr>
          <a:xfrm>
            <a:off x="290160" y="28404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441" name="CustomShape 19"/>
          <p:cNvSpPr/>
          <p:nvPr/>
        </p:nvSpPr>
        <p:spPr>
          <a:xfrm>
            <a:off x="609840" y="923400"/>
            <a:ext cx="20988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0"/>
          <p:cNvSpPr/>
          <p:nvPr/>
        </p:nvSpPr>
        <p:spPr>
          <a:xfrm>
            <a:off x="4570560" y="2724120"/>
            <a:ext cx="11883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3" name="CustomShape 21"/>
          <p:cNvSpPr/>
          <p:nvPr/>
        </p:nvSpPr>
        <p:spPr>
          <a:xfrm flipV="1">
            <a:off x="5165280" y="1648080"/>
            <a:ext cx="360" cy="107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2"/>
          <p:cNvSpPr/>
          <p:nvPr/>
        </p:nvSpPr>
        <p:spPr>
          <a:xfrm>
            <a:off x="4811040" y="1179720"/>
            <a:ext cx="707760" cy="468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5" name="CustomShape 23"/>
          <p:cNvSpPr/>
          <p:nvPr/>
        </p:nvSpPr>
        <p:spPr>
          <a:xfrm flipV="1">
            <a:off x="5519520" y="1407600"/>
            <a:ext cx="1130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4"/>
          <p:cNvSpPr/>
          <p:nvPr/>
        </p:nvSpPr>
        <p:spPr>
          <a:xfrm>
            <a:off x="6822360" y="1409040"/>
            <a:ext cx="558360" cy="83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5"/>
          <p:cNvSpPr/>
          <p:nvPr/>
        </p:nvSpPr>
        <p:spPr>
          <a:xfrm rot="5400000">
            <a:off x="6010560" y="1654920"/>
            <a:ext cx="835920" cy="252504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6"/>
          <p:cNvSpPr/>
          <p:nvPr/>
        </p:nvSpPr>
        <p:spPr>
          <a:xfrm>
            <a:off x="5246640" y="3367080"/>
            <a:ext cx="1177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9" name="CustomShape 27"/>
          <p:cNvSpPr/>
          <p:nvPr/>
        </p:nvSpPr>
        <p:spPr>
          <a:xfrm flipV="1">
            <a:off x="5165280" y="1411920"/>
            <a:ext cx="353520" cy="23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8"/>
          <p:cNvSpPr/>
          <p:nvPr/>
        </p:nvSpPr>
        <p:spPr>
          <a:xfrm>
            <a:off x="4811040" y="1414080"/>
            <a:ext cx="70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29"/>
          <p:cNvSpPr/>
          <p:nvPr/>
        </p:nvSpPr>
        <p:spPr>
          <a:xfrm rot="6904200">
            <a:off x="9305640" y="3387600"/>
            <a:ext cx="864000" cy="38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52" name="Immagine 111" descr=""/>
          <p:cNvPicPr/>
          <p:nvPr/>
        </p:nvPicPr>
        <p:blipFill>
          <a:blip r:embed="rId2"/>
          <a:stretch/>
        </p:blipFill>
        <p:spPr>
          <a:xfrm>
            <a:off x="7114680" y="4034520"/>
            <a:ext cx="4948560" cy="2727000"/>
          </a:xfrm>
          <a:prstGeom prst="rect">
            <a:avLst/>
          </a:prstGeom>
          <a:ln>
            <a:noFill/>
          </a:ln>
        </p:spPr>
      </p:pic>
      <p:pic>
        <p:nvPicPr>
          <p:cNvPr id="453" name="Immagine 113" descr=""/>
          <p:cNvPicPr/>
          <p:nvPr/>
        </p:nvPicPr>
        <p:blipFill>
          <a:blip r:embed="rId3"/>
          <a:stretch/>
        </p:blipFill>
        <p:spPr>
          <a:xfrm>
            <a:off x="1671480" y="4008240"/>
            <a:ext cx="5159160" cy="286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2714760" y="110268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5633280" y="1102680"/>
            <a:ext cx="11883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3770640" y="1409040"/>
            <a:ext cx="1039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4"/>
          <p:cNvSpPr/>
          <p:nvPr/>
        </p:nvSpPr>
        <p:spPr>
          <a:xfrm>
            <a:off x="820800" y="1093680"/>
            <a:ext cx="10551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58" name="CustomShape 5"/>
          <p:cNvSpPr/>
          <p:nvPr/>
        </p:nvSpPr>
        <p:spPr>
          <a:xfrm>
            <a:off x="1876320" y="1400040"/>
            <a:ext cx="8377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6"/>
          <p:cNvSpPr/>
          <p:nvPr/>
        </p:nvSpPr>
        <p:spPr>
          <a:xfrm>
            <a:off x="3982320" y="1193760"/>
            <a:ext cx="818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0" name="CustomShape 7"/>
          <p:cNvSpPr/>
          <p:nvPr/>
        </p:nvSpPr>
        <p:spPr>
          <a:xfrm>
            <a:off x="2851200" y="3042360"/>
            <a:ext cx="78264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1" name="CustomShape 8"/>
          <p:cNvSpPr/>
          <p:nvPr/>
        </p:nvSpPr>
        <p:spPr>
          <a:xfrm flipV="1">
            <a:off x="3242880" y="1713960"/>
            <a:ext cx="360" cy="132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9"/>
          <p:cNvSpPr/>
          <p:nvPr/>
        </p:nvSpPr>
        <p:spPr>
          <a:xfrm>
            <a:off x="2006280" y="923400"/>
            <a:ext cx="8197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3" name="CustomShape 10"/>
          <p:cNvSpPr/>
          <p:nvPr/>
        </p:nvSpPr>
        <p:spPr>
          <a:xfrm rot="16200000">
            <a:off x="5641560" y="2284200"/>
            <a:ext cx="2789640" cy="4100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64" name="CustomShape 11"/>
          <p:cNvSpPr/>
          <p:nvPr/>
        </p:nvSpPr>
        <p:spPr>
          <a:xfrm>
            <a:off x="7381800" y="1988280"/>
            <a:ext cx="618120" cy="511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5" name="CustomShape 12"/>
          <p:cNvSpPr/>
          <p:nvPr/>
        </p:nvSpPr>
        <p:spPr>
          <a:xfrm>
            <a:off x="8073360" y="21312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6" name="CustomShape 13"/>
          <p:cNvSpPr/>
          <p:nvPr/>
        </p:nvSpPr>
        <p:spPr>
          <a:xfrm>
            <a:off x="2037960" y="408600"/>
            <a:ext cx="499608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7" name="CustomShape 14"/>
          <p:cNvSpPr/>
          <p:nvPr/>
        </p:nvSpPr>
        <p:spPr>
          <a:xfrm>
            <a:off x="7054920" y="404280"/>
            <a:ext cx="1334520" cy="3513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8" name="CustomShape 15"/>
          <p:cNvSpPr/>
          <p:nvPr/>
        </p:nvSpPr>
        <p:spPr>
          <a:xfrm>
            <a:off x="8869320" y="2131200"/>
            <a:ext cx="730440" cy="34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9" name="CustomShape 16"/>
          <p:cNvSpPr/>
          <p:nvPr/>
        </p:nvSpPr>
        <p:spPr>
          <a:xfrm>
            <a:off x="9260280" y="1179720"/>
            <a:ext cx="2357280" cy="1902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CustomShape 17"/>
          <p:cNvSpPr/>
          <p:nvPr/>
        </p:nvSpPr>
        <p:spPr>
          <a:xfrm>
            <a:off x="9930960" y="1954800"/>
            <a:ext cx="1016280" cy="694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1" name="CustomShape 18"/>
          <p:cNvSpPr/>
          <p:nvPr/>
        </p:nvSpPr>
        <p:spPr>
          <a:xfrm flipH="1" flipV="1">
            <a:off x="1346400" y="1705680"/>
            <a:ext cx="1893600" cy="133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72" name="Immagine 26_1" descr=""/>
          <p:cNvPicPr/>
          <p:nvPr/>
        </p:nvPicPr>
        <p:blipFill>
          <a:blip r:embed="rId1"/>
          <a:stretch/>
        </p:blipFill>
        <p:spPr>
          <a:xfrm>
            <a:off x="290160" y="28404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473" name="CustomShape 19"/>
          <p:cNvSpPr/>
          <p:nvPr/>
        </p:nvSpPr>
        <p:spPr>
          <a:xfrm>
            <a:off x="609840" y="923400"/>
            <a:ext cx="20988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20"/>
          <p:cNvSpPr/>
          <p:nvPr/>
        </p:nvSpPr>
        <p:spPr>
          <a:xfrm>
            <a:off x="4570560" y="2724120"/>
            <a:ext cx="1188360" cy="61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5" name="CustomShape 21"/>
          <p:cNvSpPr/>
          <p:nvPr/>
        </p:nvSpPr>
        <p:spPr>
          <a:xfrm flipV="1">
            <a:off x="5165280" y="1648080"/>
            <a:ext cx="360" cy="107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2"/>
          <p:cNvSpPr/>
          <p:nvPr/>
        </p:nvSpPr>
        <p:spPr>
          <a:xfrm>
            <a:off x="4811040" y="1179720"/>
            <a:ext cx="707760" cy="468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7" name="CustomShape 23"/>
          <p:cNvSpPr/>
          <p:nvPr/>
        </p:nvSpPr>
        <p:spPr>
          <a:xfrm flipV="1">
            <a:off x="5519520" y="1407600"/>
            <a:ext cx="1130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4"/>
          <p:cNvSpPr/>
          <p:nvPr/>
        </p:nvSpPr>
        <p:spPr>
          <a:xfrm>
            <a:off x="6822360" y="1409040"/>
            <a:ext cx="558360" cy="83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5"/>
          <p:cNvSpPr/>
          <p:nvPr/>
        </p:nvSpPr>
        <p:spPr>
          <a:xfrm rot="5400000">
            <a:off x="6010560" y="1654920"/>
            <a:ext cx="835920" cy="252504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6"/>
          <p:cNvSpPr/>
          <p:nvPr/>
        </p:nvSpPr>
        <p:spPr>
          <a:xfrm>
            <a:off x="5246640" y="3367080"/>
            <a:ext cx="1177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1" name="CustomShape 27"/>
          <p:cNvSpPr/>
          <p:nvPr/>
        </p:nvSpPr>
        <p:spPr>
          <a:xfrm flipV="1">
            <a:off x="5165280" y="1411920"/>
            <a:ext cx="353520" cy="23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8"/>
          <p:cNvSpPr/>
          <p:nvPr/>
        </p:nvSpPr>
        <p:spPr>
          <a:xfrm>
            <a:off x="4811040" y="1414080"/>
            <a:ext cx="70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9"/>
          <p:cNvSpPr/>
          <p:nvPr/>
        </p:nvSpPr>
        <p:spPr>
          <a:xfrm rot="6904200">
            <a:off x="9305640" y="3387600"/>
            <a:ext cx="864000" cy="38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84" name="Immagine 111_1" descr=""/>
          <p:cNvPicPr/>
          <p:nvPr/>
        </p:nvPicPr>
        <p:blipFill>
          <a:blip r:embed="rId2"/>
          <a:stretch/>
        </p:blipFill>
        <p:spPr>
          <a:xfrm>
            <a:off x="7114680" y="4034520"/>
            <a:ext cx="4948560" cy="2727000"/>
          </a:xfrm>
          <a:prstGeom prst="rect">
            <a:avLst/>
          </a:prstGeom>
          <a:ln>
            <a:noFill/>
          </a:ln>
        </p:spPr>
      </p:pic>
      <p:pic>
        <p:nvPicPr>
          <p:cNvPr id="485" name="Immagine 113_1" descr=""/>
          <p:cNvPicPr/>
          <p:nvPr/>
        </p:nvPicPr>
        <p:blipFill>
          <a:blip r:embed="rId3"/>
          <a:stretch/>
        </p:blipFill>
        <p:spPr>
          <a:xfrm>
            <a:off x="1671480" y="4008240"/>
            <a:ext cx="5159160" cy="286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Immagine 4" descr=""/>
          <p:cNvPicPr/>
          <p:nvPr/>
        </p:nvPicPr>
        <p:blipFill>
          <a:blip r:embed="rId1"/>
          <a:stretch/>
        </p:blipFill>
        <p:spPr>
          <a:xfrm>
            <a:off x="1038960" y="1460160"/>
            <a:ext cx="9147960" cy="3300120"/>
          </a:xfrm>
          <a:prstGeom prst="rect">
            <a:avLst/>
          </a:prstGeom>
          <a:ln>
            <a:noFill/>
          </a:ln>
        </p:spPr>
      </p:pic>
      <p:sp>
        <p:nvSpPr>
          <p:cNvPr id="487" name="CustomShape 1"/>
          <p:cNvSpPr/>
          <p:nvPr/>
        </p:nvSpPr>
        <p:spPr>
          <a:xfrm>
            <a:off x="223560" y="332640"/>
            <a:ext cx="7877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Original schematic of the analog 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4781880" y="4921920"/>
            <a:ext cx="6176520" cy="11556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With SENSE = GND, the full scale between VINA and VINB is 2 Vpp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i.e.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+1V 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D11…D0=0xFFFFFF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  0V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D11…D0=0x7FFFFF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 -1V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D11…D0=0x000000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1038960" y="4934160"/>
            <a:ext cx="3776760" cy="158148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The overall amplification between VINA-VINB and INPUT_50_Ohm is approximatively: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200//62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-------------------- x (200/200 + 1) = 0,38 i.e. -8,4 dB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200 + 200//62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Immagine 4" descr=""/>
          <p:cNvPicPr/>
          <p:nvPr/>
        </p:nvPicPr>
        <p:blipFill>
          <a:blip r:embed="rId1"/>
          <a:stretch/>
        </p:blipFill>
        <p:spPr>
          <a:xfrm>
            <a:off x="2916000" y="1191600"/>
            <a:ext cx="6359040" cy="2494800"/>
          </a:xfrm>
          <a:prstGeom prst="rect">
            <a:avLst/>
          </a:prstGeom>
          <a:ln>
            <a:noFill/>
          </a:ln>
        </p:spPr>
      </p:pic>
      <p:sp>
        <p:nvSpPr>
          <p:cNvPr id="491" name="CustomShape 1"/>
          <p:cNvSpPr/>
          <p:nvPr/>
        </p:nvSpPr>
        <p:spPr>
          <a:xfrm>
            <a:off x="1864080" y="3687120"/>
            <a:ext cx="8334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              32                 64                96                128               MHz   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Immagine 2" descr=""/>
          <p:cNvPicPr/>
          <p:nvPr/>
        </p:nvPicPr>
        <p:blipFill>
          <a:blip r:embed="rId1"/>
          <a:stretch/>
        </p:blipFill>
        <p:spPr>
          <a:xfrm>
            <a:off x="3883680" y="1524240"/>
            <a:ext cx="3647880" cy="2866680"/>
          </a:xfrm>
          <a:prstGeom prst="rect">
            <a:avLst/>
          </a:prstGeom>
          <a:ln>
            <a:noFill/>
          </a:ln>
        </p:spPr>
      </p:pic>
      <p:sp>
        <p:nvSpPr>
          <p:cNvPr id="493" name="CustomShape 1"/>
          <p:cNvSpPr/>
          <p:nvPr/>
        </p:nvSpPr>
        <p:spPr>
          <a:xfrm>
            <a:off x="1376640" y="2080800"/>
            <a:ext cx="2707200" cy="25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Two’s complement: 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R35: not connected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R34: 10 KOhm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Straight Binary :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R35: 10 KOhm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R34: not connected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-151560" y="276480"/>
            <a:ext cx="130590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ADC9226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Change data outputs from Straight Binary to Two’s Complement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6677640" y="873720"/>
            <a:ext cx="1837080" cy="9266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CIC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R=4…8192 decimation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N=6 stages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9138600" y="873720"/>
            <a:ext cx="1837080" cy="9266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FIR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L=110 coefficients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 flipV="1">
            <a:off x="8515440" y="1334520"/>
            <a:ext cx="62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4"/>
          <p:cNvSpPr/>
          <p:nvPr/>
        </p:nvSpPr>
        <p:spPr>
          <a:xfrm>
            <a:off x="5213160" y="380520"/>
            <a:ext cx="82389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Fs=64MHz                                                                 Fs/R                                                      Fs/R      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5798520" y="1337400"/>
            <a:ext cx="878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6"/>
          <p:cNvSpPr/>
          <p:nvPr/>
        </p:nvSpPr>
        <p:spPr>
          <a:xfrm flipV="1">
            <a:off x="10976400" y="1346400"/>
            <a:ext cx="62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01" name="Table 7"/>
          <p:cNvGraphicFramePr/>
          <p:nvPr/>
        </p:nvGraphicFramePr>
        <p:xfrm>
          <a:off x="250920" y="2065680"/>
          <a:ext cx="4386600" cy="5242320"/>
        </p:xfrm>
        <a:graphic>
          <a:graphicData uri="http://schemas.openxmlformats.org/drawingml/2006/table">
            <a:tbl>
              <a:tblPr/>
              <a:tblGrid>
                <a:gridCol w="761760"/>
                <a:gridCol w="1183320"/>
                <a:gridCol w="986040"/>
                <a:gridCol w="1455840"/>
              </a:tblGrid>
              <a:tr h="11574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Bandwidth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= Fs/R * 0.25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Fs/R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Example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 / 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512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DSB / 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2048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USB / LSB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4096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8192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WSPR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502" name="CustomShape 8"/>
          <p:cNvSpPr/>
          <p:nvPr/>
        </p:nvSpPr>
        <p:spPr>
          <a:xfrm>
            <a:off x="260280" y="3557880"/>
            <a:ext cx="4275000" cy="591120"/>
          </a:xfrm>
          <a:prstGeom prst="ellipse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9"/>
          <p:cNvSpPr/>
          <p:nvPr/>
        </p:nvSpPr>
        <p:spPr>
          <a:xfrm>
            <a:off x="250920" y="426960"/>
            <a:ext cx="2742480" cy="1271520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Bandwith can range from 1KHz to 2MHz changing decimation rate (R) only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CustomShape 10"/>
          <p:cNvSpPr/>
          <p:nvPr/>
        </p:nvSpPr>
        <p:spPr>
          <a:xfrm>
            <a:off x="8575560" y="2689920"/>
            <a:ext cx="3247920" cy="738360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CIC compensation by FIR is indipendent from R (for R&gt;=4)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5" name="CustomShape 11"/>
          <p:cNvSpPr/>
          <p:nvPr/>
        </p:nvSpPr>
        <p:spPr>
          <a:xfrm>
            <a:off x="5213160" y="365760"/>
            <a:ext cx="6472440" cy="1567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06" name="Immagine 32" descr=""/>
          <p:cNvPicPr/>
          <p:nvPr/>
        </p:nvPicPr>
        <p:blipFill>
          <a:blip r:embed="rId1"/>
          <a:stretch/>
        </p:blipFill>
        <p:spPr>
          <a:xfrm>
            <a:off x="7728840" y="3624120"/>
            <a:ext cx="4126680" cy="2968920"/>
          </a:xfrm>
          <a:prstGeom prst="rect">
            <a:avLst/>
          </a:prstGeom>
          <a:ln>
            <a:noFill/>
          </a:ln>
        </p:spPr>
      </p:pic>
      <p:pic>
        <p:nvPicPr>
          <p:cNvPr id="507" name="Immagine 40" descr=""/>
          <p:cNvPicPr/>
          <p:nvPr/>
        </p:nvPicPr>
        <p:blipFill>
          <a:blip r:embed="rId2"/>
          <a:stretch/>
        </p:blipFill>
        <p:spPr>
          <a:xfrm>
            <a:off x="4665960" y="2475360"/>
            <a:ext cx="2932560" cy="2164320"/>
          </a:xfrm>
          <a:prstGeom prst="rect">
            <a:avLst/>
          </a:prstGeom>
          <a:ln>
            <a:noFill/>
          </a:ln>
        </p:spPr>
      </p:pic>
      <p:sp>
        <p:nvSpPr>
          <p:cNvPr id="508" name="CustomShape 12"/>
          <p:cNvSpPr/>
          <p:nvPr/>
        </p:nvSpPr>
        <p:spPr>
          <a:xfrm flipH="1" flipV="1">
            <a:off x="7597440" y="3557160"/>
            <a:ext cx="683280" cy="16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3"/>
          <p:cNvSpPr/>
          <p:nvPr/>
        </p:nvSpPr>
        <p:spPr>
          <a:xfrm>
            <a:off x="7921440" y="3723840"/>
            <a:ext cx="722160" cy="361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14"/>
          <p:cNvSpPr/>
          <p:nvPr/>
        </p:nvSpPr>
        <p:spPr>
          <a:xfrm>
            <a:off x="5994000" y="2129400"/>
            <a:ext cx="1559160" cy="307800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CIC compensation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1" name="CustomShape 15"/>
          <p:cNvSpPr/>
          <p:nvPr/>
        </p:nvSpPr>
        <p:spPr>
          <a:xfrm>
            <a:off x="5458320" y="5717160"/>
            <a:ext cx="1559160" cy="390960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High (&gt;120dB) stopband attenuation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2" name="CustomShape 16"/>
          <p:cNvSpPr/>
          <p:nvPr/>
        </p:nvSpPr>
        <p:spPr>
          <a:xfrm>
            <a:off x="5213160" y="40680"/>
            <a:ext cx="4126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CustomShape 17"/>
          <p:cNvSpPr/>
          <p:nvPr/>
        </p:nvSpPr>
        <p:spPr>
          <a:xfrm>
            <a:off x="4536000" y="3853800"/>
            <a:ext cx="3191760" cy="12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 flipV="1">
            <a:off x="711360" y="2749320"/>
            <a:ext cx="9619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"/>
          <p:cNvSpPr/>
          <p:nvPr/>
        </p:nvSpPr>
        <p:spPr>
          <a:xfrm>
            <a:off x="5312880" y="3423600"/>
            <a:ext cx="60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5317920" y="2806920"/>
            <a:ext cx="649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CustomShape 4"/>
          <p:cNvSpPr/>
          <p:nvPr/>
        </p:nvSpPr>
        <p:spPr>
          <a:xfrm>
            <a:off x="5391000" y="1704960"/>
            <a:ext cx="533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CustomShape 5"/>
          <p:cNvSpPr/>
          <p:nvPr/>
        </p:nvSpPr>
        <p:spPr>
          <a:xfrm>
            <a:off x="681120" y="180000"/>
            <a:ext cx="10972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 SSB Demodulator and AGC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CustomShape 6"/>
          <p:cNvSpPr/>
          <p:nvPr/>
        </p:nvSpPr>
        <p:spPr>
          <a:xfrm>
            <a:off x="3281040" y="302580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CustomShape 7"/>
          <p:cNvSpPr/>
          <p:nvPr/>
        </p:nvSpPr>
        <p:spPr>
          <a:xfrm>
            <a:off x="2761200" y="34783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CustomShape 8"/>
          <p:cNvSpPr/>
          <p:nvPr/>
        </p:nvSpPr>
        <p:spPr>
          <a:xfrm>
            <a:off x="2697480" y="4477320"/>
            <a:ext cx="52596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SIN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2" name="CustomShape 9"/>
          <p:cNvSpPr/>
          <p:nvPr/>
        </p:nvSpPr>
        <p:spPr>
          <a:xfrm flipH="1" flipV="1">
            <a:off x="2924640" y="3782160"/>
            <a:ext cx="33120" cy="69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0"/>
          <p:cNvSpPr/>
          <p:nvPr/>
        </p:nvSpPr>
        <p:spPr>
          <a:xfrm>
            <a:off x="3183840" y="4477320"/>
            <a:ext cx="52596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4" name="CustomShape 11"/>
          <p:cNvSpPr/>
          <p:nvPr/>
        </p:nvSpPr>
        <p:spPr>
          <a:xfrm flipV="1">
            <a:off x="3447000" y="3330000"/>
            <a:ext cx="360" cy="11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2"/>
          <p:cNvSpPr/>
          <p:nvPr/>
        </p:nvSpPr>
        <p:spPr>
          <a:xfrm>
            <a:off x="1916640" y="2750760"/>
            <a:ext cx="1364040" cy="42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3"/>
          <p:cNvSpPr/>
          <p:nvPr/>
        </p:nvSpPr>
        <p:spPr>
          <a:xfrm>
            <a:off x="1965240" y="3143520"/>
            <a:ext cx="794880" cy="48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4"/>
          <p:cNvSpPr/>
          <p:nvPr/>
        </p:nvSpPr>
        <p:spPr>
          <a:xfrm>
            <a:off x="1671840" y="2566080"/>
            <a:ext cx="246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8" name="CustomShape 15"/>
          <p:cNvSpPr/>
          <p:nvPr/>
        </p:nvSpPr>
        <p:spPr>
          <a:xfrm>
            <a:off x="1615320" y="2958840"/>
            <a:ext cx="359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CustomShape 16"/>
          <p:cNvSpPr/>
          <p:nvPr/>
        </p:nvSpPr>
        <p:spPr>
          <a:xfrm>
            <a:off x="4955400" y="296280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CustomShape 17"/>
          <p:cNvSpPr/>
          <p:nvPr/>
        </p:nvSpPr>
        <p:spPr>
          <a:xfrm>
            <a:off x="4971600" y="359676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1" name="CustomShape 18"/>
          <p:cNvSpPr/>
          <p:nvPr/>
        </p:nvSpPr>
        <p:spPr>
          <a:xfrm flipV="1">
            <a:off x="3612600" y="3006000"/>
            <a:ext cx="1390680" cy="17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19"/>
          <p:cNvSpPr/>
          <p:nvPr/>
        </p:nvSpPr>
        <p:spPr>
          <a:xfrm flipV="1">
            <a:off x="3092760" y="3221640"/>
            <a:ext cx="1910520" cy="40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0"/>
          <p:cNvSpPr/>
          <p:nvPr/>
        </p:nvSpPr>
        <p:spPr>
          <a:xfrm>
            <a:off x="3612600" y="3178440"/>
            <a:ext cx="140652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1"/>
          <p:cNvSpPr/>
          <p:nvPr/>
        </p:nvSpPr>
        <p:spPr>
          <a:xfrm>
            <a:off x="3092760" y="3630600"/>
            <a:ext cx="1926720" cy="22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2"/>
          <p:cNvSpPr/>
          <p:nvPr/>
        </p:nvSpPr>
        <p:spPr>
          <a:xfrm flipV="1">
            <a:off x="5287320" y="3104640"/>
            <a:ext cx="83124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3"/>
          <p:cNvSpPr/>
          <p:nvPr/>
        </p:nvSpPr>
        <p:spPr>
          <a:xfrm>
            <a:off x="7293240" y="1785960"/>
            <a:ext cx="525960" cy="2271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7" name="CustomShape 24"/>
          <p:cNvSpPr/>
          <p:nvPr/>
        </p:nvSpPr>
        <p:spPr>
          <a:xfrm>
            <a:off x="3281040" y="146340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8" name="CustomShape 25"/>
          <p:cNvSpPr/>
          <p:nvPr/>
        </p:nvSpPr>
        <p:spPr>
          <a:xfrm>
            <a:off x="3281040" y="214992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9" name="CustomShape 26"/>
          <p:cNvSpPr/>
          <p:nvPr/>
        </p:nvSpPr>
        <p:spPr>
          <a:xfrm flipV="1">
            <a:off x="1916640" y="1614240"/>
            <a:ext cx="1364040" cy="113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7"/>
          <p:cNvSpPr/>
          <p:nvPr/>
        </p:nvSpPr>
        <p:spPr>
          <a:xfrm flipV="1">
            <a:off x="1965240" y="2300760"/>
            <a:ext cx="1315080" cy="84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8"/>
          <p:cNvSpPr/>
          <p:nvPr/>
        </p:nvSpPr>
        <p:spPr>
          <a:xfrm flipV="1">
            <a:off x="1916640" y="1766160"/>
            <a:ext cx="1529640" cy="98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29"/>
          <p:cNvSpPr/>
          <p:nvPr/>
        </p:nvSpPr>
        <p:spPr>
          <a:xfrm flipV="1">
            <a:off x="1965240" y="2452680"/>
            <a:ext cx="148068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0"/>
          <p:cNvSpPr/>
          <p:nvPr/>
        </p:nvSpPr>
        <p:spPr>
          <a:xfrm>
            <a:off x="3882600" y="1845000"/>
            <a:ext cx="330840" cy="30420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4" name="CustomShape 31"/>
          <p:cNvSpPr/>
          <p:nvPr/>
        </p:nvSpPr>
        <p:spPr>
          <a:xfrm>
            <a:off x="3612600" y="1615680"/>
            <a:ext cx="317520" cy="27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2"/>
          <p:cNvSpPr/>
          <p:nvPr/>
        </p:nvSpPr>
        <p:spPr>
          <a:xfrm flipV="1">
            <a:off x="3612600" y="2104560"/>
            <a:ext cx="317520" cy="19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33"/>
          <p:cNvSpPr/>
          <p:nvPr/>
        </p:nvSpPr>
        <p:spPr>
          <a:xfrm>
            <a:off x="4757040" y="1814040"/>
            <a:ext cx="52596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SQRT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7" name="CustomShape 34"/>
          <p:cNvSpPr/>
          <p:nvPr/>
        </p:nvSpPr>
        <p:spPr>
          <a:xfrm flipV="1">
            <a:off x="4214160" y="1974600"/>
            <a:ext cx="54180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5"/>
          <p:cNvSpPr/>
          <p:nvPr/>
        </p:nvSpPr>
        <p:spPr>
          <a:xfrm flipV="1">
            <a:off x="5303160" y="3728160"/>
            <a:ext cx="81396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6"/>
          <p:cNvSpPr/>
          <p:nvPr/>
        </p:nvSpPr>
        <p:spPr>
          <a:xfrm>
            <a:off x="5463360" y="1997640"/>
            <a:ext cx="99540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37"/>
          <p:cNvSpPr/>
          <p:nvPr/>
        </p:nvSpPr>
        <p:spPr>
          <a:xfrm>
            <a:off x="8136720" y="2753640"/>
            <a:ext cx="622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1" name="CustomShape 38"/>
          <p:cNvSpPr/>
          <p:nvPr/>
        </p:nvSpPr>
        <p:spPr>
          <a:xfrm flipV="1">
            <a:off x="7819920" y="2906640"/>
            <a:ext cx="31608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39"/>
          <p:cNvSpPr/>
          <p:nvPr/>
        </p:nvSpPr>
        <p:spPr>
          <a:xfrm>
            <a:off x="2572920" y="4264560"/>
            <a:ext cx="1308960" cy="10278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Local Oscillator (BFO) 10KHz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3" name="CustomShape 40"/>
          <p:cNvSpPr/>
          <p:nvPr/>
        </p:nvSpPr>
        <p:spPr>
          <a:xfrm>
            <a:off x="6459480" y="1843200"/>
            <a:ext cx="66708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HIGH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4" name="CustomShape 41"/>
          <p:cNvSpPr/>
          <p:nvPr/>
        </p:nvSpPr>
        <p:spPr>
          <a:xfrm>
            <a:off x="9014040" y="2624760"/>
            <a:ext cx="1520640" cy="5601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 Gain Control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5" name="CustomShape 42"/>
          <p:cNvSpPr/>
          <p:nvPr/>
        </p:nvSpPr>
        <p:spPr>
          <a:xfrm flipV="1">
            <a:off x="8759880" y="2903760"/>
            <a:ext cx="25344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43"/>
          <p:cNvSpPr/>
          <p:nvPr/>
        </p:nvSpPr>
        <p:spPr>
          <a:xfrm>
            <a:off x="2305440" y="2935440"/>
            <a:ext cx="3047400" cy="3014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Weaver SSB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7" name="CustomShape 44"/>
          <p:cNvSpPr/>
          <p:nvPr/>
        </p:nvSpPr>
        <p:spPr>
          <a:xfrm>
            <a:off x="2305440" y="1008720"/>
            <a:ext cx="3035880" cy="1686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AM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8" name="CustomShape 45"/>
          <p:cNvSpPr/>
          <p:nvPr/>
        </p:nvSpPr>
        <p:spPr>
          <a:xfrm flipV="1">
            <a:off x="10535400" y="2901600"/>
            <a:ext cx="635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6"/>
          <p:cNvSpPr/>
          <p:nvPr/>
        </p:nvSpPr>
        <p:spPr>
          <a:xfrm>
            <a:off x="11122200" y="2750760"/>
            <a:ext cx="6948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to I2S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0" name="CustomShape 47"/>
          <p:cNvSpPr/>
          <p:nvPr/>
        </p:nvSpPr>
        <p:spPr>
          <a:xfrm rot="19719000">
            <a:off x="1046880" y="26467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48"/>
          <p:cNvSpPr/>
          <p:nvPr/>
        </p:nvSpPr>
        <p:spPr>
          <a:xfrm>
            <a:off x="929880" y="25171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2" name="CustomShape 49"/>
          <p:cNvSpPr/>
          <p:nvPr/>
        </p:nvSpPr>
        <p:spPr>
          <a:xfrm flipV="1">
            <a:off x="616320" y="3142080"/>
            <a:ext cx="100836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50"/>
          <p:cNvSpPr/>
          <p:nvPr/>
        </p:nvSpPr>
        <p:spPr>
          <a:xfrm>
            <a:off x="834480" y="292140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4" name="CustomShape 51"/>
          <p:cNvSpPr/>
          <p:nvPr/>
        </p:nvSpPr>
        <p:spPr>
          <a:xfrm rot="19719000">
            <a:off x="1056240" y="30132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52"/>
          <p:cNvSpPr/>
          <p:nvPr/>
        </p:nvSpPr>
        <p:spPr>
          <a:xfrm>
            <a:off x="3607560" y="14979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32(30)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6" name="CustomShape 53"/>
          <p:cNvSpPr/>
          <p:nvPr/>
        </p:nvSpPr>
        <p:spPr>
          <a:xfrm rot="19719000">
            <a:off x="3647520" y="163224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54"/>
          <p:cNvSpPr/>
          <p:nvPr/>
        </p:nvSpPr>
        <p:spPr>
          <a:xfrm rot="19719000">
            <a:off x="4356000" y="18475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55"/>
          <p:cNvSpPr/>
          <p:nvPr/>
        </p:nvSpPr>
        <p:spPr>
          <a:xfrm>
            <a:off x="4262760" y="17215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9" name="CustomShape 56"/>
          <p:cNvSpPr/>
          <p:nvPr/>
        </p:nvSpPr>
        <p:spPr>
          <a:xfrm rot="19719000">
            <a:off x="5949360" y="187164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57"/>
          <p:cNvSpPr/>
          <p:nvPr/>
        </p:nvSpPr>
        <p:spPr>
          <a:xfrm>
            <a:off x="5819760" y="17107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1" name="CustomShape 58"/>
          <p:cNvSpPr/>
          <p:nvPr/>
        </p:nvSpPr>
        <p:spPr>
          <a:xfrm rot="19719000">
            <a:off x="2811960" y="39913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59"/>
          <p:cNvSpPr/>
          <p:nvPr/>
        </p:nvSpPr>
        <p:spPr>
          <a:xfrm rot="19719000">
            <a:off x="3325680" y="39844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60"/>
          <p:cNvSpPr/>
          <p:nvPr/>
        </p:nvSpPr>
        <p:spPr>
          <a:xfrm>
            <a:off x="2606040" y="38894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4" name="CustomShape 61"/>
          <p:cNvSpPr/>
          <p:nvPr/>
        </p:nvSpPr>
        <p:spPr>
          <a:xfrm>
            <a:off x="3132000" y="38984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5" name="CustomShape 62"/>
          <p:cNvSpPr/>
          <p:nvPr/>
        </p:nvSpPr>
        <p:spPr>
          <a:xfrm>
            <a:off x="3788640" y="29091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6" name="CustomShape 63"/>
          <p:cNvSpPr/>
          <p:nvPr/>
        </p:nvSpPr>
        <p:spPr>
          <a:xfrm rot="19719000">
            <a:off x="4202280" y="29523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64"/>
          <p:cNvSpPr/>
          <p:nvPr/>
        </p:nvSpPr>
        <p:spPr>
          <a:xfrm>
            <a:off x="5573520" y="312552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8" name="CustomShape 65"/>
          <p:cNvSpPr/>
          <p:nvPr/>
        </p:nvSpPr>
        <p:spPr>
          <a:xfrm rot="19719000">
            <a:off x="5687640" y="298692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66"/>
          <p:cNvSpPr/>
          <p:nvPr/>
        </p:nvSpPr>
        <p:spPr>
          <a:xfrm>
            <a:off x="6119280" y="2943360"/>
            <a:ext cx="66708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0" name="CustomShape 67"/>
          <p:cNvSpPr/>
          <p:nvPr/>
        </p:nvSpPr>
        <p:spPr>
          <a:xfrm>
            <a:off x="6787080" y="3105360"/>
            <a:ext cx="4507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68"/>
          <p:cNvSpPr/>
          <p:nvPr/>
        </p:nvSpPr>
        <p:spPr>
          <a:xfrm>
            <a:off x="6756840" y="313380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2" name="CustomShape 69"/>
          <p:cNvSpPr/>
          <p:nvPr/>
        </p:nvSpPr>
        <p:spPr>
          <a:xfrm rot="19719000">
            <a:off x="6888240" y="297180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70"/>
          <p:cNvSpPr/>
          <p:nvPr/>
        </p:nvSpPr>
        <p:spPr>
          <a:xfrm>
            <a:off x="6117840" y="3567600"/>
            <a:ext cx="66708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4" name="CustomShape 71"/>
          <p:cNvSpPr/>
          <p:nvPr/>
        </p:nvSpPr>
        <p:spPr>
          <a:xfrm>
            <a:off x="6786000" y="3729600"/>
            <a:ext cx="4507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72"/>
          <p:cNvSpPr/>
          <p:nvPr/>
        </p:nvSpPr>
        <p:spPr>
          <a:xfrm rot="19719000">
            <a:off x="6886440" y="357696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73"/>
          <p:cNvSpPr/>
          <p:nvPr/>
        </p:nvSpPr>
        <p:spPr>
          <a:xfrm>
            <a:off x="6756840" y="373428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7" name="CustomShape 74"/>
          <p:cNvSpPr/>
          <p:nvPr/>
        </p:nvSpPr>
        <p:spPr>
          <a:xfrm>
            <a:off x="5613120" y="368136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8" name="CustomShape 75"/>
          <p:cNvSpPr/>
          <p:nvPr/>
        </p:nvSpPr>
        <p:spPr>
          <a:xfrm>
            <a:off x="8523360" y="29426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9" name="CustomShape 76"/>
          <p:cNvSpPr/>
          <p:nvPr/>
        </p:nvSpPr>
        <p:spPr>
          <a:xfrm rot="19719000">
            <a:off x="8739720" y="27676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77"/>
          <p:cNvSpPr/>
          <p:nvPr/>
        </p:nvSpPr>
        <p:spPr>
          <a:xfrm>
            <a:off x="10536120" y="2897640"/>
            <a:ext cx="649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1" name="CustomShape 78"/>
          <p:cNvSpPr/>
          <p:nvPr/>
        </p:nvSpPr>
        <p:spPr>
          <a:xfrm rot="19719000">
            <a:off x="10716840" y="2767680"/>
            <a:ext cx="246600" cy="2667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79"/>
          <p:cNvSpPr/>
          <p:nvPr/>
        </p:nvSpPr>
        <p:spPr>
          <a:xfrm>
            <a:off x="6666840" y="4801680"/>
            <a:ext cx="422460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xx(yy) is a xx bits two’s complement number with  maximum value representable with yy bits e.g.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32 (28) is a 32 bits binary number, with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-(2^27)  &lt;= value  &lt;= (2^27) -1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3" name="CustomShape 80"/>
          <p:cNvSpPr/>
          <p:nvPr/>
        </p:nvSpPr>
        <p:spPr>
          <a:xfrm>
            <a:off x="6449400" y="1341000"/>
            <a:ext cx="667080" cy="323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LOW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4" name="CustomShape 81"/>
          <p:cNvSpPr/>
          <p:nvPr/>
        </p:nvSpPr>
        <p:spPr>
          <a:xfrm flipV="1">
            <a:off x="5361120" y="1500840"/>
            <a:ext cx="1087560" cy="48600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82"/>
          <p:cNvSpPr/>
          <p:nvPr/>
        </p:nvSpPr>
        <p:spPr>
          <a:xfrm>
            <a:off x="7117560" y="1503000"/>
            <a:ext cx="99396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83"/>
          <p:cNvSpPr/>
          <p:nvPr/>
        </p:nvSpPr>
        <p:spPr>
          <a:xfrm>
            <a:off x="8112240" y="1252440"/>
            <a:ext cx="726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Level Meter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egnaposto contenuto 4" descr=""/>
          <p:cNvPicPr/>
          <p:nvPr/>
        </p:nvPicPr>
        <p:blipFill>
          <a:blip r:embed="rId1"/>
          <a:stretch/>
        </p:blipFill>
        <p:spPr>
          <a:xfrm>
            <a:off x="2397240" y="1690560"/>
            <a:ext cx="762588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magine 5" descr=""/>
          <p:cNvPicPr/>
          <p:nvPr/>
        </p:nvPicPr>
        <p:blipFill>
          <a:blip r:embed="rId1"/>
          <a:stretch/>
        </p:blipFill>
        <p:spPr>
          <a:xfrm>
            <a:off x="977400" y="1560240"/>
            <a:ext cx="10097280" cy="3202560"/>
          </a:xfrm>
          <a:prstGeom prst="rect">
            <a:avLst/>
          </a:prstGeom>
          <a:ln>
            <a:noFill/>
          </a:ln>
        </p:spPr>
      </p:pic>
      <p:pic>
        <p:nvPicPr>
          <p:cNvPr id="598" name="Immagine 21" descr=""/>
          <p:cNvPicPr/>
          <p:nvPr/>
        </p:nvPicPr>
        <p:blipFill>
          <a:blip r:embed="rId2"/>
          <a:stretch/>
        </p:blipFill>
        <p:spPr>
          <a:xfrm>
            <a:off x="3101400" y="4314600"/>
            <a:ext cx="4908960" cy="24310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4087800" y="232920"/>
            <a:ext cx="4365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 Gain 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5648400" y="798120"/>
            <a:ext cx="1918800" cy="677880"/>
          </a:xfrm>
          <a:prstGeom prst="wedgeRoundRectCallout">
            <a:avLst>
              <a:gd name="adj1" fmla="val -62033"/>
              <a:gd name="adj2" fmla="val 94200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2) then it is attenuated by 256 (2^8) so that the input signal can be attenuated / amplified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2^-8        2^8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2141280" y="849960"/>
            <a:ext cx="1918800" cy="677880"/>
          </a:xfrm>
          <a:prstGeom prst="wedgeRoundRectCallout">
            <a:avLst>
              <a:gd name="adj1" fmla="val 66397"/>
              <a:gd name="adj2" fmla="val 95521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1) The input signal is amplified with a gain between 1 and 65535 (unsigned 16 bit)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2" name="CustomShape 4"/>
          <p:cNvSpPr/>
          <p:nvPr/>
        </p:nvSpPr>
        <p:spPr>
          <a:xfrm>
            <a:off x="9505080" y="2268000"/>
            <a:ext cx="1918800" cy="1577160"/>
          </a:xfrm>
          <a:prstGeom prst="wedgeRoundRectCallout">
            <a:avLst>
              <a:gd name="adj1" fmla="val -65302"/>
              <a:gd name="adj2" fmla="val -15073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3) Every 1/48000 seconds (sampling rate), Gain is:</a:t>
            </a:r>
            <a:endParaRPr b="0" lang="en-US" sz="105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increased by Attack - e.g. 8 if output is lower than 2^30</a:t>
            </a:r>
            <a:endParaRPr b="0" lang="en-US" sz="105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decreased by Decay (e.g. -16) ifoutput is higher than 2^30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3" name="CustomShape 5"/>
          <p:cNvSpPr/>
          <p:nvPr/>
        </p:nvSpPr>
        <p:spPr>
          <a:xfrm>
            <a:off x="349200" y="5389200"/>
            <a:ext cx="2313360" cy="677880"/>
          </a:xfrm>
          <a:prstGeom prst="wedgeRoundRectCallout">
            <a:avLst>
              <a:gd name="adj1" fmla="val 18294"/>
              <a:gd name="adj2" fmla="val 47972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Input = 2^30*sin(2*pi*3000) + 2^30*sin(2*pi*400) i.e.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-2^31 &lt;= input &lt;= 2^31 -1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4" name="CustomShape 6"/>
          <p:cNvSpPr/>
          <p:nvPr/>
        </p:nvSpPr>
        <p:spPr>
          <a:xfrm>
            <a:off x="330480" y="4618800"/>
            <a:ext cx="2385000" cy="677880"/>
          </a:xfrm>
          <a:prstGeom prst="wedgeRoundRectCallout">
            <a:avLst>
              <a:gd name="adj1" fmla="val 113590"/>
              <a:gd name="adj2" fmla="val -28717"/>
              <a:gd name="adj3" fmla="val 16667"/>
            </a:avLst>
          </a:prstGeom>
          <a:noFill/>
          <a:ln w="12600">
            <a:solidFill>
              <a:srgbClr val="ffc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To test the AGC, an input signal (in yellow) of amplitude 2^32 is alternated with the same signal of amplitude 2^32/200 (-46dB) every 2 seconds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5" name="CustomShape 7"/>
          <p:cNvSpPr/>
          <p:nvPr/>
        </p:nvSpPr>
        <p:spPr>
          <a:xfrm>
            <a:off x="523800" y="6328080"/>
            <a:ext cx="2313360" cy="417240"/>
          </a:xfrm>
          <a:prstGeom prst="wedgeRoundRectCallout">
            <a:avLst>
              <a:gd name="adj1" fmla="val 98495"/>
              <a:gd name="adj2" fmla="val -104824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decay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For 50 msecs set Decay = -16  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6" name="Line 8"/>
          <p:cNvSpPr/>
          <p:nvPr/>
        </p:nvSpPr>
        <p:spPr>
          <a:xfrm>
            <a:off x="4168440" y="6653880"/>
            <a:ext cx="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Line 9"/>
          <p:cNvSpPr/>
          <p:nvPr/>
        </p:nvSpPr>
        <p:spPr>
          <a:xfrm>
            <a:off x="4267080" y="6653880"/>
            <a:ext cx="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10"/>
          <p:cNvSpPr/>
          <p:nvPr/>
        </p:nvSpPr>
        <p:spPr>
          <a:xfrm>
            <a:off x="8690760" y="6426360"/>
            <a:ext cx="2313360" cy="338760"/>
          </a:xfrm>
          <a:prstGeom prst="wedgeRoundRectCallout">
            <a:avLst>
              <a:gd name="adj1" fmla="val -165492"/>
              <a:gd name="adj2" fmla="val -159479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attack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For 100 msecs set Attack = 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09" name="Line 11"/>
          <p:cNvSpPr/>
          <p:nvPr/>
        </p:nvSpPr>
        <p:spPr>
          <a:xfrm>
            <a:off x="6017040" y="4929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2"/>
          <p:cNvSpPr/>
          <p:nvPr/>
        </p:nvSpPr>
        <p:spPr>
          <a:xfrm>
            <a:off x="8690760" y="5969160"/>
            <a:ext cx="2313360" cy="338760"/>
          </a:xfrm>
          <a:prstGeom prst="wedgeRoundRectCallout">
            <a:avLst>
              <a:gd name="adj1" fmla="val -82345"/>
              <a:gd name="adj2" fmla="val -169301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output is in blue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11" name="CustomShape 13"/>
          <p:cNvSpPr/>
          <p:nvPr/>
        </p:nvSpPr>
        <p:spPr>
          <a:xfrm>
            <a:off x="8690760" y="4763520"/>
            <a:ext cx="2313360" cy="798480"/>
          </a:xfrm>
          <a:prstGeom prst="wedgeRoundRectCallout">
            <a:avLst>
              <a:gd name="adj1" fmla="val -88931"/>
              <a:gd name="adj2" fmla="val -67475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Before the attenuation could take place in Decay time, the output signal is clipped (distorted) by the two’s complement 32 bit overflow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(+ - 2.147.483.648)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12" name="Line 14"/>
          <p:cNvSpPr/>
          <p:nvPr/>
        </p:nvSpPr>
        <p:spPr>
          <a:xfrm>
            <a:off x="5866200" y="4929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Line 15"/>
          <p:cNvSpPr/>
          <p:nvPr/>
        </p:nvSpPr>
        <p:spPr>
          <a:xfrm>
            <a:off x="3959640" y="483876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16"/>
          <p:cNvSpPr/>
          <p:nvPr/>
        </p:nvSpPr>
        <p:spPr>
          <a:xfrm>
            <a:off x="4029120" y="4857840"/>
            <a:ext cx="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AD9226 output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4" name="Immagine 3" descr=""/>
          <p:cNvPicPr/>
          <p:nvPr/>
        </p:nvPicPr>
        <p:blipFill>
          <a:blip r:embed="rId1"/>
          <a:stretch/>
        </p:blipFill>
        <p:spPr>
          <a:xfrm>
            <a:off x="2432520" y="2290680"/>
            <a:ext cx="5572800" cy="332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38080" y="1144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522080" y="2629080"/>
            <a:ext cx="1146960" cy="79956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A/D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3133800" y="2629080"/>
            <a:ext cx="1146960" cy="79956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596600" y="2281680"/>
            <a:ext cx="1074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65MSps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2670120" y="3029040"/>
            <a:ext cx="46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6"/>
          <p:cNvSpPr/>
          <p:nvPr/>
        </p:nvSpPr>
        <p:spPr>
          <a:xfrm>
            <a:off x="838080" y="3029040"/>
            <a:ext cx="63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7"/>
          <p:cNvSpPr/>
          <p:nvPr/>
        </p:nvSpPr>
        <p:spPr>
          <a:xfrm>
            <a:off x="705240" y="1805760"/>
            <a:ext cx="865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– 1v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2" name="Immagine 20" descr=""/>
          <p:cNvPicPr/>
          <p:nvPr/>
        </p:nvPicPr>
        <p:blipFill>
          <a:blip r:embed="rId1"/>
          <a:stretch/>
        </p:blipFill>
        <p:spPr>
          <a:xfrm>
            <a:off x="126720" y="255744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43" name="CustomShape 8"/>
          <p:cNvSpPr/>
          <p:nvPr/>
        </p:nvSpPr>
        <p:spPr>
          <a:xfrm>
            <a:off x="4854240" y="2281680"/>
            <a:ext cx="1246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256 KSps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9"/>
          <p:cNvSpPr/>
          <p:nvPr/>
        </p:nvSpPr>
        <p:spPr>
          <a:xfrm>
            <a:off x="4848120" y="2629080"/>
            <a:ext cx="1146960" cy="79956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10"/>
          <p:cNvSpPr/>
          <p:nvPr/>
        </p:nvSpPr>
        <p:spPr>
          <a:xfrm>
            <a:off x="3133800" y="1405800"/>
            <a:ext cx="1146960" cy="79956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Waterfall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11"/>
          <p:cNvSpPr/>
          <p:nvPr/>
        </p:nvSpPr>
        <p:spPr>
          <a:xfrm>
            <a:off x="6097680" y="2975760"/>
            <a:ext cx="332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2"/>
          <p:cNvSpPr/>
          <p:nvPr/>
        </p:nvSpPr>
        <p:spPr>
          <a:xfrm flipV="1">
            <a:off x="2790360" y="1734840"/>
            <a:ext cx="25236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magine 4" descr=""/>
          <p:cNvPicPr/>
          <p:nvPr/>
        </p:nvPicPr>
        <p:blipFill>
          <a:blip r:embed="rId1"/>
          <a:stretch/>
        </p:blipFill>
        <p:spPr>
          <a:xfrm>
            <a:off x="2599560" y="826200"/>
            <a:ext cx="7937280" cy="571932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590040" y="637920"/>
            <a:ext cx="1856520" cy="527760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Shielded ADC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46960" y="2676240"/>
            <a:ext cx="2199600" cy="527760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Shielded power supply filter (TODO)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246960" y="4231440"/>
            <a:ext cx="2199600" cy="966240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 &lt;-&gt; JTAG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&amp;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 &lt;-&gt; 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4896000" y="100080"/>
            <a:ext cx="2790000" cy="589320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 wires ADC &lt;-&gt; FPGA (PL)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7771320" y="100080"/>
            <a:ext cx="2765880" cy="589320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EBAZ4205 board with Zynq-7000 (PS+PL)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10992600" y="2450160"/>
            <a:ext cx="1079640" cy="45180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10992600" y="3955320"/>
            <a:ext cx="1079640" cy="451800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10992600" y="1697400"/>
            <a:ext cx="1079640" cy="45180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Immagine 6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magine 3" descr="Immagine che contiene elettronico&#10;&#10;Descrizione generata automaticamente"/>
          <p:cNvPicPr/>
          <p:nvPr/>
        </p:nvPicPr>
        <p:blipFill>
          <a:blip r:embed="rId1"/>
          <a:srcRect l="0" t="0" r="0" b="1368"/>
          <a:stretch/>
        </p:blipFill>
        <p:spPr>
          <a:xfrm>
            <a:off x="4838040" y="117360"/>
            <a:ext cx="4321800" cy="3196800"/>
          </a:xfrm>
          <a:prstGeom prst="rect">
            <a:avLst/>
          </a:prstGeom>
          <a:ln>
            <a:noFill/>
          </a:ln>
        </p:spPr>
      </p:pic>
      <p:pic>
        <p:nvPicPr>
          <p:cNvPr id="161" name="Immagine 5" descr=""/>
          <p:cNvPicPr/>
          <p:nvPr/>
        </p:nvPicPr>
        <p:blipFill>
          <a:blip r:embed="rId2"/>
          <a:stretch/>
        </p:blipFill>
        <p:spPr>
          <a:xfrm>
            <a:off x="4453560" y="4209840"/>
            <a:ext cx="5723280" cy="232128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4273200" y="3841560"/>
            <a:ext cx="6106320" cy="29228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3932280" y="3257280"/>
            <a:ext cx="28404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PC I7 10750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 GB RAM – 2 TB SSD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4115520" y="3843720"/>
            <a:ext cx="177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or 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3724560" y="1635840"/>
            <a:ext cx="1014480" cy="670320"/>
          </a:xfrm>
          <a:prstGeom prst="rightArrow">
            <a:avLst>
              <a:gd name="adj1" fmla="val 82911"/>
              <a:gd name="adj2" fmla="val 1708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12V 500mA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3724560" y="345240"/>
            <a:ext cx="1307880" cy="67032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Test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8965440" y="213840"/>
            <a:ext cx="1576440" cy="67032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8" name="Immagine 15" descr=""/>
          <p:cNvPicPr/>
          <p:nvPr/>
        </p:nvPicPr>
        <p:blipFill>
          <a:blip r:embed="rId3"/>
          <a:stretch/>
        </p:blipFill>
        <p:spPr>
          <a:xfrm>
            <a:off x="10542600" y="192600"/>
            <a:ext cx="1307880" cy="717120"/>
          </a:xfrm>
          <a:prstGeom prst="rect">
            <a:avLst/>
          </a:prstGeom>
          <a:ln>
            <a:noFill/>
          </a:ln>
        </p:spPr>
      </p:pic>
      <p:sp>
        <p:nvSpPr>
          <p:cNvPr id="169" name="CustomShape 7"/>
          <p:cNvSpPr/>
          <p:nvPr/>
        </p:nvSpPr>
        <p:spPr>
          <a:xfrm rot="18579000">
            <a:off x="9062280" y="2651400"/>
            <a:ext cx="1576440" cy="67032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CustomShape 8"/>
          <p:cNvSpPr/>
          <p:nvPr/>
        </p:nvSpPr>
        <p:spPr>
          <a:xfrm>
            <a:off x="10496520" y="906480"/>
            <a:ext cx="1680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100/1000 Mbits/sec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(option: Internet)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1" name="CustomShape 9"/>
          <p:cNvSpPr/>
          <p:nvPr/>
        </p:nvSpPr>
        <p:spPr>
          <a:xfrm rot="16200000">
            <a:off x="6795000" y="3263760"/>
            <a:ext cx="853920" cy="67032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USB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" name="CustomShape 10"/>
          <p:cNvSpPr/>
          <p:nvPr/>
        </p:nvSpPr>
        <p:spPr>
          <a:xfrm>
            <a:off x="2815560" y="4217760"/>
            <a:ext cx="1366560" cy="63720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VIVADO 2021.2 for Windows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3" name="CustomShape 11"/>
          <p:cNvSpPr/>
          <p:nvPr/>
        </p:nvSpPr>
        <p:spPr>
          <a:xfrm>
            <a:off x="10560600" y="4151520"/>
            <a:ext cx="1366560" cy="460800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ORACLE VM VirtualBox 6.1.38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10560600" y="4647960"/>
            <a:ext cx="1366560" cy="460800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UBUNTU 20.04.1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10560600" y="5213160"/>
            <a:ext cx="1366560" cy="460800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PetaLinux Tools 2021.2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6" name="CustomShape 14"/>
          <p:cNvSpPr/>
          <p:nvPr/>
        </p:nvSpPr>
        <p:spPr>
          <a:xfrm>
            <a:off x="3597840" y="2662560"/>
            <a:ext cx="1366560" cy="460800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USB to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UART +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9259200" y="972000"/>
            <a:ext cx="811080" cy="235800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UART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8" name="CustomShape 16"/>
          <p:cNvSpPr/>
          <p:nvPr/>
        </p:nvSpPr>
        <p:spPr>
          <a:xfrm>
            <a:off x="9259200" y="1447560"/>
            <a:ext cx="811080" cy="235800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9" name="CustomShape 17"/>
          <p:cNvSpPr/>
          <p:nvPr/>
        </p:nvSpPr>
        <p:spPr>
          <a:xfrm>
            <a:off x="9259200" y="1213200"/>
            <a:ext cx="811080" cy="235800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32GB SD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06440" y="1203120"/>
            <a:ext cx="645120" cy="4690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602400" y="3095640"/>
            <a:ext cx="973800" cy="85500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354320" y="943200"/>
            <a:ext cx="2079720" cy="9892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 basic block design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Export hardware (.xsa)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1052280" y="1438200"/>
            <a:ext cx="30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5"/>
          <p:cNvSpPr/>
          <p:nvPr/>
        </p:nvSpPr>
        <p:spPr>
          <a:xfrm>
            <a:off x="3619440" y="682920"/>
            <a:ext cx="2079720" cy="15094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PetaLinux: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 project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Configure it with the «Exported Hardware» (.xsa)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Build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Package (.wic)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6001920" y="1058400"/>
            <a:ext cx="1895040" cy="75852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BalenaEtcher: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Flash the .wic package to a MicroSD (32GB)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 flipV="1">
            <a:off x="3434760" y="1436040"/>
            <a:ext cx="183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8"/>
          <p:cNvSpPr/>
          <p:nvPr/>
        </p:nvSpPr>
        <p:spPr>
          <a:xfrm>
            <a:off x="5699880" y="1438200"/>
            <a:ext cx="30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9"/>
          <p:cNvSpPr/>
          <p:nvPr/>
        </p:nvSpPr>
        <p:spPr>
          <a:xfrm>
            <a:off x="8153640" y="1058400"/>
            <a:ext cx="2218320" cy="75852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Boot from MicroSD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Ethernet is working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9" name="CustomShape 10"/>
          <p:cNvSpPr/>
          <p:nvPr/>
        </p:nvSpPr>
        <p:spPr>
          <a:xfrm>
            <a:off x="7898040" y="1438200"/>
            <a:ext cx="25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1"/>
          <p:cNvSpPr/>
          <p:nvPr/>
        </p:nvSpPr>
        <p:spPr>
          <a:xfrm>
            <a:off x="1562040" y="2920320"/>
            <a:ext cx="2342160" cy="12268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Modify the block design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Convert .bit to .bin with bootgen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Send .bin to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CustomShape 12"/>
          <p:cNvSpPr/>
          <p:nvPr/>
        </p:nvSpPr>
        <p:spPr>
          <a:xfrm>
            <a:off x="4182840" y="3143880"/>
            <a:ext cx="2147040" cy="75852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the new block design 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2" name="CustomShape 13"/>
          <p:cNvSpPr/>
          <p:nvPr/>
        </p:nvSpPr>
        <p:spPr>
          <a:xfrm flipV="1">
            <a:off x="3904560" y="3522960"/>
            <a:ext cx="277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4"/>
          <p:cNvSpPr/>
          <p:nvPr/>
        </p:nvSpPr>
        <p:spPr>
          <a:xfrm flipV="1">
            <a:off x="6330600" y="3521520"/>
            <a:ext cx="271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5"/>
          <p:cNvSpPr/>
          <p:nvPr/>
        </p:nvSpPr>
        <p:spPr>
          <a:xfrm flipH="1" rot="5400000">
            <a:off x="4115520" y="979560"/>
            <a:ext cx="416520" cy="5526720"/>
          </a:xfrm>
          <a:prstGeom prst="bentConnector4">
            <a:avLst>
              <a:gd name="adj1" fmla="val -101832"/>
              <a:gd name="adj2" fmla="val 104136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6"/>
          <p:cNvSpPr/>
          <p:nvPr/>
        </p:nvSpPr>
        <p:spPr>
          <a:xfrm>
            <a:off x="1528200" y="5231160"/>
            <a:ext cx="1810440" cy="12268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Vitis: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Create/Modify an app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Debug it on EBAZ4205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17"/>
          <p:cNvSpPr/>
          <p:nvPr/>
        </p:nvSpPr>
        <p:spPr>
          <a:xfrm>
            <a:off x="6570000" y="5417280"/>
            <a:ext cx="1005840" cy="85500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7" name="CustomShape 18"/>
          <p:cNvSpPr/>
          <p:nvPr/>
        </p:nvSpPr>
        <p:spPr>
          <a:xfrm>
            <a:off x="3339360" y="5844960"/>
            <a:ext cx="84240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9"/>
          <p:cNvSpPr/>
          <p:nvPr/>
        </p:nvSpPr>
        <p:spPr>
          <a:xfrm flipH="1" rot="5400000">
            <a:off x="4086000" y="3287160"/>
            <a:ext cx="426960" cy="5544360"/>
          </a:xfrm>
          <a:prstGeom prst="bentConnector4">
            <a:avLst>
              <a:gd name="adj1" fmla="val -96895"/>
              <a:gd name="adj2" fmla="val 1041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0"/>
          <p:cNvSpPr/>
          <p:nvPr/>
        </p:nvSpPr>
        <p:spPr>
          <a:xfrm>
            <a:off x="1160640" y="334080"/>
            <a:ext cx="9301680" cy="1947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1) Set an initial basic block design on Vivado, prepare a Linux SD Card and first boot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21"/>
          <p:cNvSpPr/>
          <p:nvPr/>
        </p:nvSpPr>
        <p:spPr>
          <a:xfrm>
            <a:off x="1160640" y="2466000"/>
            <a:ext cx="9301680" cy="2169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2) Modify the block design on Vivado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22"/>
          <p:cNvSpPr/>
          <p:nvPr/>
        </p:nvSpPr>
        <p:spPr>
          <a:xfrm>
            <a:off x="1160640" y="4870800"/>
            <a:ext cx="9301680" cy="1947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3) Modify/Debug the Standalone/Linux App on Vitis IDE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23"/>
          <p:cNvSpPr/>
          <p:nvPr/>
        </p:nvSpPr>
        <p:spPr>
          <a:xfrm>
            <a:off x="4182840" y="5483160"/>
            <a:ext cx="2147040" cy="75852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70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the App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3" name="CustomShape 24"/>
          <p:cNvSpPr/>
          <p:nvPr/>
        </p:nvSpPr>
        <p:spPr>
          <a:xfrm flipV="1">
            <a:off x="6330600" y="5844240"/>
            <a:ext cx="2386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5"/>
          <p:cNvSpPr/>
          <p:nvPr/>
        </p:nvSpPr>
        <p:spPr>
          <a:xfrm>
            <a:off x="-460440" y="-40320"/>
            <a:ext cx="12188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3 macro steps to design / test the Programmable Logic and the Linux / Standalone software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26"/>
          <p:cNvSpPr/>
          <p:nvPr/>
        </p:nvSpPr>
        <p:spPr>
          <a:xfrm>
            <a:off x="10869480" y="5627880"/>
            <a:ext cx="645120" cy="46908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27"/>
          <p:cNvSpPr/>
          <p:nvPr/>
        </p:nvSpPr>
        <p:spPr>
          <a:xfrm>
            <a:off x="7576560" y="5844960"/>
            <a:ext cx="329220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magine 4" descr=""/>
          <p:cNvPicPr/>
          <p:nvPr/>
        </p:nvPicPr>
        <p:blipFill>
          <a:blip r:embed="rId1"/>
          <a:stretch/>
        </p:blipFill>
        <p:spPr>
          <a:xfrm>
            <a:off x="1366920" y="896760"/>
            <a:ext cx="9457560" cy="531936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1366920" y="280080"/>
            <a:ext cx="2963880" cy="52776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WinSCP: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Browse the Linux folders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Copy From/To Windows To/From Linux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602320" y="153720"/>
            <a:ext cx="5221800" cy="64044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Vitis IDE: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Debug / Run Linux Apps on EBAZ4205 via TCF (TCP port 1534)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Debug / Run Standalone Apps on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1366920" y="6264720"/>
            <a:ext cx="2888640" cy="527760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Oscilloscope: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Examine hardware signals on testpoints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7323840" y="6246360"/>
            <a:ext cx="3500280" cy="610920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SSH (via IP) or TTY (via UART) EBAZ4205 Console: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Run Linux Apps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Configure Linux (Ethernet, Web Server, ALSA, …)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31532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2022-07-15T18:30:58Z</dcterms:created>
  <dc:creator>Guido Giorgetti</dc:creator>
  <dc:description/>
  <dc:language>en-US</dc:language>
  <cp:lastModifiedBy/>
  <dcterms:modified xsi:type="dcterms:W3CDTF">2023-04-24T22:14:25Z</dcterms:modified>
  <cp:revision>104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Enabled">
    <vt:lpwstr>true</vt:lpwstr>
  </property>
  <property fmtid="{D5CDD505-2E9C-101B-9397-08002B2CF9AE}" pid="10" name="MSIP_Label_defa4170-0d19-0005-0004-bc88714345d2_Method">
    <vt:lpwstr>Standard</vt:lpwstr>
  </property>
  <property fmtid="{D5CDD505-2E9C-101B-9397-08002B2CF9AE}" pid="11" name="MSIP_Label_defa4170-0d19-0005-0004-bc88714345d2_Name">
    <vt:lpwstr>defa4170-0d19-0005-0004-bc88714345d2</vt:lpwstr>
  </property>
  <property fmtid="{D5CDD505-2E9C-101B-9397-08002B2CF9AE}" pid="12" name="MSIP_Label_defa4170-0d19-0005-0004-bc88714345d2_SetDate">
    <vt:lpwstr>2022-09-26T19:37:41Z</vt:lpwstr>
  </property>
  <property fmtid="{D5CDD505-2E9C-101B-9397-08002B2CF9AE}" pid="13" name="MSIP_Label_defa4170-0d19-0005-0004-bc88714345d2_SiteId">
    <vt:lpwstr>835ed9e8-a95e-4e77-ab68-922dc3e1ca0a</vt:lpwstr>
  </property>
  <property fmtid="{D5CDD505-2E9C-101B-9397-08002B2CF9AE}" pid="14" name="Notes">
    <vt:i4>0</vt:i4>
  </property>
  <property fmtid="{D5CDD505-2E9C-101B-9397-08002B2CF9AE}" pid="15" name="PresentationFormat">
    <vt:lpwstr>Widescreen</vt:lpwstr>
  </property>
  <property fmtid="{D5CDD505-2E9C-101B-9397-08002B2CF9AE}" pid="16" name="ScaleCrop">
    <vt:bool>0</vt:bool>
  </property>
  <property fmtid="{D5CDD505-2E9C-101B-9397-08002B2CF9AE}" pid="17" name="ShareDoc">
    <vt:bool>0</vt:bool>
  </property>
  <property fmtid="{D5CDD505-2E9C-101B-9397-08002B2CF9AE}" pid="18" name="Slides">
    <vt:i4>18</vt:i4>
  </property>
</Properties>
</file>